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6"/>
  </p:notesMasterIdLst>
  <p:sldIdLst>
    <p:sldId id="270" r:id="rId5"/>
    <p:sldId id="272" r:id="rId6"/>
    <p:sldId id="409" r:id="rId7"/>
    <p:sldId id="271" r:id="rId8"/>
    <p:sldId id="291" r:id="rId9"/>
    <p:sldId id="284" r:id="rId10"/>
    <p:sldId id="273" r:id="rId11"/>
    <p:sldId id="318" r:id="rId12"/>
    <p:sldId id="281" r:id="rId13"/>
    <p:sldId id="407" r:id="rId14"/>
    <p:sldId id="411" r:id="rId15"/>
    <p:sldId id="412" r:id="rId16"/>
    <p:sldId id="413" r:id="rId17"/>
    <p:sldId id="421" r:id="rId18"/>
    <p:sldId id="422" r:id="rId19"/>
    <p:sldId id="414" r:id="rId20"/>
    <p:sldId id="289" r:id="rId21"/>
    <p:sldId id="277" r:id="rId22"/>
    <p:sldId id="275" r:id="rId23"/>
    <p:sldId id="305" r:id="rId24"/>
    <p:sldId id="282" r:id="rId25"/>
    <p:sldId id="298" r:id="rId26"/>
    <p:sldId id="274" r:id="rId27"/>
    <p:sldId id="287" r:id="rId28"/>
    <p:sldId id="418" r:id="rId29"/>
    <p:sldId id="292" r:id="rId30"/>
    <p:sldId id="290" r:id="rId31"/>
    <p:sldId id="293" r:id="rId32"/>
    <p:sldId id="297" r:id="rId33"/>
    <p:sldId id="296" r:id="rId34"/>
    <p:sldId id="295" r:id="rId35"/>
    <p:sldId id="320" r:id="rId36"/>
    <p:sldId id="321" r:id="rId37"/>
    <p:sldId id="401" r:id="rId38"/>
    <p:sldId id="408" r:id="rId39"/>
    <p:sldId id="400" r:id="rId40"/>
    <p:sldId id="322" r:id="rId41"/>
    <p:sldId id="304" r:id="rId42"/>
    <p:sldId id="410" r:id="rId43"/>
    <p:sldId id="276" r:id="rId44"/>
    <p:sldId id="415" r:id="rId45"/>
    <p:sldId id="416" r:id="rId46"/>
    <p:sldId id="417" r:id="rId47"/>
    <p:sldId id="423" r:id="rId48"/>
    <p:sldId id="261" r:id="rId49"/>
    <p:sldId id="402" r:id="rId50"/>
    <p:sldId id="302" r:id="rId51"/>
    <p:sldId id="403" r:id="rId52"/>
    <p:sldId id="405" r:id="rId53"/>
    <p:sldId id="267" r:id="rId54"/>
    <p:sldId id="258" r:id="rId55"/>
    <p:sldId id="259" r:id="rId56"/>
    <p:sldId id="260" r:id="rId57"/>
    <p:sldId id="269" r:id="rId58"/>
    <p:sldId id="406" r:id="rId59"/>
    <p:sldId id="419" r:id="rId60"/>
    <p:sldId id="420" r:id="rId61"/>
    <p:sldId id="285" r:id="rId62"/>
    <p:sldId id="286" r:id="rId63"/>
    <p:sldId id="279" r:id="rId64"/>
    <p:sldId id="283" r:id="rId65"/>
  </p:sldIdLst>
  <p:sldSz cx="9144000" cy="5143500" type="screen16x9"/>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CBE7C59-0070-4BC2-9F32-38402D76D66E}">
          <p14:sldIdLst>
            <p14:sldId id="270"/>
            <p14:sldId id="272"/>
            <p14:sldId id="409"/>
          </p14:sldIdLst>
        </p14:section>
        <p14:section name="Lit Review" id="{42C582E3-7248-44B6-BA70-AD74BE4B1785}">
          <p14:sldIdLst>
            <p14:sldId id="271"/>
            <p14:sldId id="291"/>
            <p14:sldId id="284"/>
            <p14:sldId id="273"/>
            <p14:sldId id="318"/>
            <p14:sldId id="281"/>
            <p14:sldId id="407"/>
            <p14:sldId id="411"/>
            <p14:sldId id="412"/>
            <p14:sldId id="413"/>
            <p14:sldId id="421"/>
            <p14:sldId id="422"/>
            <p14:sldId id="414"/>
            <p14:sldId id="289"/>
            <p14:sldId id="277"/>
            <p14:sldId id="275"/>
            <p14:sldId id="305"/>
            <p14:sldId id="282"/>
            <p14:sldId id="298"/>
            <p14:sldId id="274"/>
            <p14:sldId id="287"/>
            <p14:sldId id="418"/>
            <p14:sldId id="292"/>
            <p14:sldId id="290"/>
            <p14:sldId id="293"/>
            <p14:sldId id="297"/>
            <p14:sldId id="296"/>
            <p14:sldId id="295"/>
            <p14:sldId id="320"/>
            <p14:sldId id="321"/>
          </p14:sldIdLst>
        </p14:section>
        <p14:section name="APA" id="{41D37E0E-4AE7-4176-8872-01C3904E2DE0}">
          <p14:sldIdLst>
            <p14:sldId id="401"/>
            <p14:sldId id="408"/>
            <p14:sldId id="400"/>
            <p14:sldId id="322"/>
            <p14:sldId id="304"/>
          </p14:sldIdLst>
        </p14:section>
        <p14:section name="Searching" id="{732769D5-E405-446B-9815-E2113F33C2A1}">
          <p14:sldIdLst>
            <p14:sldId id="410"/>
            <p14:sldId id="276"/>
            <p14:sldId id="415"/>
            <p14:sldId id="416"/>
            <p14:sldId id="417"/>
            <p14:sldId id="423"/>
            <p14:sldId id="261"/>
            <p14:sldId id="402"/>
            <p14:sldId id="302"/>
            <p14:sldId id="403"/>
            <p14:sldId id="405"/>
            <p14:sldId id="267"/>
            <p14:sldId id="258"/>
            <p14:sldId id="259"/>
            <p14:sldId id="260"/>
            <p14:sldId id="269"/>
            <p14:sldId id="406"/>
            <p14:sldId id="419"/>
            <p14:sldId id="420"/>
          </p14:sldIdLst>
        </p14:section>
        <p14:section name="Questions?" id="{2252F3A7-D78D-400A-968C-D6D23438C945}">
          <p14:sldIdLst>
            <p14:sldId id="285"/>
            <p14:sldId id="286"/>
            <p14:sldId id="279"/>
            <p14:sldId id="28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B05C"/>
    <a:srgbClr val="96873A"/>
    <a:srgbClr val="003D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776" y="60"/>
      </p:cViewPr>
      <p:guideLst>
        <p:guide orient="horz" pos="1620"/>
        <p:guide pos="2880"/>
      </p:guideLst>
    </p:cSldViewPr>
  </p:slideViewPr>
  <p:notesTextViewPr>
    <p:cViewPr>
      <p:scale>
        <a:sx n="1" d="1"/>
        <a:sy n="1" d="1"/>
      </p:scale>
      <p:origin x="0" y="0"/>
    </p:cViewPr>
  </p:notesTextViewPr>
  <p:notesViewPr>
    <p:cSldViewPr snapToGrid="0">
      <p:cViewPr varScale="1">
        <p:scale>
          <a:sx n="59" d="100"/>
          <a:sy n="59" d="100"/>
        </p:scale>
        <p:origin x="2772"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98932B-02D9-4FCE-92EF-5B78A71915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55FC099-1677-4EFF-BDAE-24972A831B32}">
      <dgm:prSet phldrT="[Text]"/>
      <dgm:spPr/>
      <dgm:t>
        <a:bodyPr/>
        <a:lstStyle/>
        <a:p>
          <a:r>
            <a:rPr lang="en-US"/>
            <a:t>Courses that had a librarian visit and teach a lesson at least once</a:t>
          </a:r>
        </a:p>
      </dgm:t>
    </dgm:pt>
    <dgm:pt modelId="{DC9D3679-23EA-4412-8EAC-DB7B79592F2F}" type="parTrans" cxnId="{DAC32E78-CFCD-403B-B658-FB896D268F97}">
      <dgm:prSet/>
      <dgm:spPr/>
      <dgm:t>
        <a:bodyPr/>
        <a:lstStyle/>
        <a:p>
          <a:endParaRPr lang="en-US"/>
        </a:p>
      </dgm:t>
    </dgm:pt>
    <dgm:pt modelId="{6D93D8C7-E4CD-4B32-A451-38FB525DA7C5}" type="sibTrans" cxnId="{DAC32E78-CFCD-403B-B658-FB896D268F97}">
      <dgm:prSet/>
      <dgm:spPr/>
      <dgm:t>
        <a:bodyPr/>
        <a:lstStyle/>
        <a:p>
          <a:endParaRPr lang="en-US"/>
        </a:p>
      </dgm:t>
    </dgm:pt>
    <dgm:pt modelId="{1D4B57D9-12A7-4C6B-86FC-EAD5EBC4E920}">
      <dgm:prSet phldrT="[Text]"/>
      <dgm:spPr/>
      <dgm:t>
        <a:bodyPr/>
        <a:lstStyle/>
        <a:p>
          <a:r>
            <a:rPr lang="en-US"/>
            <a:t>Courses that had no instruction by librarians</a:t>
          </a:r>
        </a:p>
      </dgm:t>
    </dgm:pt>
    <dgm:pt modelId="{AD555B37-0710-4D66-A2C0-EFDB63D74C5D}" type="parTrans" cxnId="{5C398C48-624C-4458-A6D3-C3FDEA2BDEB5}">
      <dgm:prSet/>
      <dgm:spPr/>
      <dgm:t>
        <a:bodyPr/>
        <a:lstStyle/>
        <a:p>
          <a:endParaRPr lang="en-US"/>
        </a:p>
      </dgm:t>
    </dgm:pt>
    <dgm:pt modelId="{31173A4A-5F65-47E9-9132-D01D8BC575B1}" type="sibTrans" cxnId="{5C398C48-624C-4458-A6D3-C3FDEA2BDEB5}">
      <dgm:prSet/>
      <dgm:spPr/>
      <dgm:t>
        <a:bodyPr/>
        <a:lstStyle/>
        <a:p>
          <a:endParaRPr lang="en-US"/>
        </a:p>
      </dgm:t>
    </dgm:pt>
    <dgm:pt modelId="{4F2D59DA-CE6A-4C1D-93B9-19CF5D232C27}" type="pres">
      <dgm:prSet presAssocID="{8698932B-02D9-4FCE-92EF-5B78A71915BE}" presName="diagram" presStyleCnt="0">
        <dgm:presLayoutVars>
          <dgm:dir/>
          <dgm:resizeHandles val="exact"/>
        </dgm:presLayoutVars>
      </dgm:prSet>
      <dgm:spPr/>
    </dgm:pt>
    <dgm:pt modelId="{ED32D558-3E4F-49EE-9D60-F67C843BD345}" type="pres">
      <dgm:prSet presAssocID="{855FC099-1677-4EFF-BDAE-24972A831B32}" presName="node" presStyleLbl="node1" presStyleIdx="0" presStyleCnt="2" custScaleX="38333" custScaleY="33333">
        <dgm:presLayoutVars>
          <dgm:bulletEnabled val="1"/>
        </dgm:presLayoutVars>
      </dgm:prSet>
      <dgm:spPr/>
    </dgm:pt>
    <dgm:pt modelId="{0084F6B2-908F-46CC-B380-00980B6F48FA}" type="pres">
      <dgm:prSet presAssocID="{6D93D8C7-E4CD-4B32-A451-38FB525DA7C5}" presName="sibTrans" presStyleCnt="0"/>
      <dgm:spPr/>
    </dgm:pt>
    <dgm:pt modelId="{DD8BA0F6-E3A0-4658-9424-E83D54F7212A}" type="pres">
      <dgm:prSet presAssocID="{1D4B57D9-12A7-4C6B-86FC-EAD5EBC4E920}" presName="node" presStyleLbl="node1" presStyleIdx="1" presStyleCnt="2" custScaleX="35833" custScaleY="33333">
        <dgm:presLayoutVars>
          <dgm:bulletEnabled val="1"/>
        </dgm:presLayoutVars>
      </dgm:prSet>
      <dgm:spPr/>
    </dgm:pt>
  </dgm:ptLst>
  <dgm:cxnLst>
    <dgm:cxn modelId="{C1FF0B31-1F90-4288-B1DD-0F2178A02CE8}" type="presOf" srcId="{8698932B-02D9-4FCE-92EF-5B78A71915BE}" destId="{4F2D59DA-CE6A-4C1D-93B9-19CF5D232C27}" srcOrd="0" destOrd="0" presId="urn:microsoft.com/office/officeart/2005/8/layout/default"/>
    <dgm:cxn modelId="{5C398C48-624C-4458-A6D3-C3FDEA2BDEB5}" srcId="{8698932B-02D9-4FCE-92EF-5B78A71915BE}" destId="{1D4B57D9-12A7-4C6B-86FC-EAD5EBC4E920}" srcOrd="1" destOrd="0" parTransId="{AD555B37-0710-4D66-A2C0-EFDB63D74C5D}" sibTransId="{31173A4A-5F65-47E9-9132-D01D8BC575B1}"/>
    <dgm:cxn modelId="{DAC32E78-CFCD-403B-B658-FB896D268F97}" srcId="{8698932B-02D9-4FCE-92EF-5B78A71915BE}" destId="{855FC099-1677-4EFF-BDAE-24972A831B32}" srcOrd="0" destOrd="0" parTransId="{DC9D3679-23EA-4412-8EAC-DB7B79592F2F}" sibTransId="{6D93D8C7-E4CD-4B32-A451-38FB525DA7C5}"/>
    <dgm:cxn modelId="{0AF7D07F-61DD-4D0C-8F99-5D29F323B39B}" type="presOf" srcId="{855FC099-1677-4EFF-BDAE-24972A831B32}" destId="{ED32D558-3E4F-49EE-9D60-F67C843BD345}" srcOrd="0" destOrd="0" presId="urn:microsoft.com/office/officeart/2005/8/layout/default"/>
    <dgm:cxn modelId="{5D8F49F9-E147-47E3-A9D9-A6F381C8CE9E}" type="presOf" srcId="{1D4B57D9-12A7-4C6B-86FC-EAD5EBC4E920}" destId="{DD8BA0F6-E3A0-4658-9424-E83D54F7212A}" srcOrd="0" destOrd="0" presId="urn:microsoft.com/office/officeart/2005/8/layout/default"/>
    <dgm:cxn modelId="{CF604D04-0D52-4F9D-BF81-B536B3DA91DC}" type="presParOf" srcId="{4F2D59DA-CE6A-4C1D-93B9-19CF5D232C27}" destId="{ED32D558-3E4F-49EE-9D60-F67C843BD345}" srcOrd="0" destOrd="0" presId="urn:microsoft.com/office/officeart/2005/8/layout/default"/>
    <dgm:cxn modelId="{47E0AB54-890A-48F6-9190-A0EA4CB45F24}" type="presParOf" srcId="{4F2D59DA-CE6A-4C1D-93B9-19CF5D232C27}" destId="{0084F6B2-908F-46CC-B380-00980B6F48FA}" srcOrd="1" destOrd="0" presId="urn:microsoft.com/office/officeart/2005/8/layout/default"/>
    <dgm:cxn modelId="{ADB84072-3700-466F-B1B1-BC6471F0CA07}" type="presParOf" srcId="{4F2D59DA-CE6A-4C1D-93B9-19CF5D232C27}" destId="{DD8BA0F6-E3A0-4658-9424-E83D54F7212A}"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98932B-02D9-4FCE-92EF-5B78A71915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55FC099-1677-4EFF-BDAE-24972A831B32}">
      <dgm:prSet phldrT="[Text]" custT="1"/>
      <dgm:spPr/>
      <dgm:t>
        <a:bodyPr/>
        <a:lstStyle/>
        <a:p>
          <a:pPr>
            <a:spcAft>
              <a:spcPts val="0"/>
            </a:spcAft>
          </a:pPr>
          <a:r>
            <a:rPr lang="en-US" sz="1600" b="0"/>
            <a:t>Library “Use”:</a:t>
          </a:r>
        </a:p>
        <a:p>
          <a:pPr>
            <a:spcAft>
              <a:spcPts val="0"/>
            </a:spcAft>
          </a:pPr>
          <a:endParaRPr lang="en-US" sz="1300"/>
        </a:p>
        <a:p>
          <a:pPr>
            <a:spcAft>
              <a:spcPts val="0"/>
            </a:spcAft>
          </a:pPr>
          <a:r>
            <a:rPr lang="en-US" sz="1300"/>
            <a:t>Loans</a:t>
          </a:r>
        </a:p>
        <a:p>
          <a:pPr>
            <a:spcAft>
              <a:spcPts val="0"/>
            </a:spcAft>
          </a:pPr>
          <a:r>
            <a:rPr lang="en-US" sz="1300"/>
            <a:t>Database Use</a:t>
          </a:r>
        </a:p>
        <a:p>
          <a:pPr>
            <a:spcAft>
              <a:spcPts val="0"/>
            </a:spcAft>
          </a:pPr>
          <a:r>
            <a:rPr lang="en-US" sz="1300"/>
            <a:t>Library Website Use</a:t>
          </a:r>
        </a:p>
        <a:p>
          <a:pPr>
            <a:spcAft>
              <a:spcPts val="0"/>
            </a:spcAft>
          </a:pPr>
          <a:r>
            <a:rPr lang="en-US" sz="1300"/>
            <a:t>Computer workstations in library</a:t>
          </a:r>
        </a:p>
      </dgm:t>
    </dgm:pt>
    <dgm:pt modelId="{DC9D3679-23EA-4412-8EAC-DB7B79592F2F}" type="parTrans" cxnId="{DAC32E78-CFCD-403B-B658-FB896D268F97}">
      <dgm:prSet/>
      <dgm:spPr/>
      <dgm:t>
        <a:bodyPr/>
        <a:lstStyle/>
        <a:p>
          <a:endParaRPr lang="en-US"/>
        </a:p>
      </dgm:t>
    </dgm:pt>
    <dgm:pt modelId="{6D93D8C7-E4CD-4B32-A451-38FB525DA7C5}" type="sibTrans" cxnId="{DAC32E78-CFCD-403B-B658-FB896D268F97}">
      <dgm:prSet/>
      <dgm:spPr/>
      <dgm:t>
        <a:bodyPr/>
        <a:lstStyle/>
        <a:p>
          <a:endParaRPr lang="en-US"/>
        </a:p>
      </dgm:t>
    </dgm:pt>
    <dgm:pt modelId="{1D4B57D9-12A7-4C6B-86FC-EAD5EBC4E920}">
      <dgm:prSet phldrT="[Text]" custT="1"/>
      <dgm:spPr/>
      <dgm:t>
        <a:bodyPr/>
        <a:lstStyle/>
        <a:p>
          <a:pPr>
            <a:spcAft>
              <a:spcPts val="0"/>
            </a:spcAft>
          </a:pPr>
          <a:r>
            <a:rPr lang="en-US" sz="1600"/>
            <a:t>Library Instruction:</a:t>
          </a:r>
        </a:p>
        <a:p>
          <a:pPr>
            <a:spcAft>
              <a:spcPts val="0"/>
            </a:spcAft>
          </a:pPr>
          <a:endParaRPr lang="en-US" sz="1300"/>
        </a:p>
        <a:p>
          <a:pPr>
            <a:spcAft>
              <a:spcPts val="0"/>
            </a:spcAft>
          </a:pPr>
          <a:r>
            <a:rPr lang="en-US" sz="1300"/>
            <a:t>Workshops</a:t>
          </a:r>
        </a:p>
        <a:p>
          <a:pPr>
            <a:spcAft>
              <a:spcPts val="0"/>
            </a:spcAft>
          </a:pPr>
          <a:r>
            <a:rPr lang="en-US" sz="1300"/>
            <a:t>Lessons in classes</a:t>
          </a:r>
        </a:p>
        <a:p>
          <a:pPr>
            <a:spcAft>
              <a:spcPts val="0"/>
            </a:spcAft>
          </a:pPr>
          <a:r>
            <a:rPr lang="en-US" sz="1300"/>
            <a:t>Orientation</a:t>
          </a:r>
        </a:p>
        <a:p>
          <a:pPr>
            <a:spcAft>
              <a:spcPts val="0"/>
            </a:spcAft>
          </a:pPr>
          <a:r>
            <a:rPr lang="en-US" sz="1300"/>
            <a:t>Research help</a:t>
          </a:r>
        </a:p>
      </dgm:t>
    </dgm:pt>
    <dgm:pt modelId="{AD555B37-0710-4D66-A2C0-EFDB63D74C5D}" type="parTrans" cxnId="{5C398C48-624C-4458-A6D3-C3FDEA2BDEB5}">
      <dgm:prSet/>
      <dgm:spPr/>
      <dgm:t>
        <a:bodyPr/>
        <a:lstStyle/>
        <a:p>
          <a:endParaRPr lang="en-US"/>
        </a:p>
      </dgm:t>
    </dgm:pt>
    <dgm:pt modelId="{31173A4A-5F65-47E9-9132-D01D8BC575B1}" type="sibTrans" cxnId="{5C398C48-624C-4458-A6D3-C3FDEA2BDEB5}">
      <dgm:prSet/>
      <dgm:spPr/>
      <dgm:t>
        <a:bodyPr/>
        <a:lstStyle/>
        <a:p>
          <a:endParaRPr lang="en-US"/>
        </a:p>
      </dgm:t>
    </dgm:pt>
    <dgm:pt modelId="{4F2D59DA-CE6A-4C1D-93B9-19CF5D232C27}" type="pres">
      <dgm:prSet presAssocID="{8698932B-02D9-4FCE-92EF-5B78A71915BE}" presName="diagram" presStyleCnt="0">
        <dgm:presLayoutVars>
          <dgm:dir/>
          <dgm:resizeHandles val="exact"/>
        </dgm:presLayoutVars>
      </dgm:prSet>
      <dgm:spPr/>
    </dgm:pt>
    <dgm:pt modelId="{ED32D558-3E4F-49EE-9D60-F67C843BD345}" type="pres">
      <dgm:prSet presAssocID="{855FC099-1677-4EFF-BDAE-24972A831B32}" presName="node" presStyleLbl="node1" presStyleIdx="0" presStyleCnt="2" custScaleX="45000" custScaleY="33333">
        <dgm:presLayoutVars>
          <dgm:bulletEnabled val="1"/>
        </dgm:presLayoutVars>
      </dgm:prSet>
      <dgm:spPr/>
    </dgm:pt>
    <dgm:pt modelId="{0084F6B2-908F-46CC-B380-00980B6F48FA}" type="pres">
      <dgm:prSet presAssocID="{6D93D8C7-E4CD-4B32-A451-38FB525DA7C5}" presName="sibTrans" presStyleCnt="0"/>
      <dgm:spPr/>
    </dgm:pt>
    <dgm:pt modelId="{DD8BA0F6-E3A0-4658-9424-E83D54F7212A}" type="pres">
      <dgm:prSet presAssocID="{1D4B57D9-12A7-4C6B-86FC-EAD5EBC4E920}" presName="node" presStyleLbl="node1" presStyleIdx="1" presStyleCnt="2" custScaleX="45000" custScaleY="33333" custLinFactNeighborX="631" custLinFactNeighborY="505">
        <dgm:presLayoutVars>
          <dgm:bulletEnabled val="1"/>
        </dgm:presLayoutVars>
      </dgm:prSet>
      <dgm:spPr/>
    </dgm:pt>
  </dgm:ptLst>
  <dgm:cxnLst>
    <dgm:cxn modelId="{C1FF0B31-1F90-4288-B1DD-0F2178A02CE8}" type="presOf" srcId="{8698932B-02D9-4FCE-92EF-5B78A71915BE}" destId="{4F2D59DA-CE6A-4C1D-93B9-19CF5D232C27}" srcOrd="0" destOrd="0" presId="urn:microsoft.com/office/officeart/2005/8/layout/default"/>
    <dgm:cxn modelId="{5C398C48-624C-4458-A6D3-C3FDEA2BDEB5}" srcId="{8698932B-02D9-4FCE-92EF-5B78A71915BE}" destId="{1D4B57D9-12A7-4C6B-86FC-EAD5EBC4E920}" srcOrd="1" destOrd="0" parTransId="{AD555B37-0710-4D66-A2C0-EFDB63D74C5D}" sibTransId="{31173A4A-5F65-47E9-9132-D01D8BC575B1}"/>
    <dgm:cxn modelId="{DAC32E78-CFCD-403B-B658-FB896D268F97}" srcId="{8698932B-02D9-4FCE-92EF-5B78A71915BE}" destId="{855FC099-1677-4EFF-BDAE-24972A831B32}" srcOrd="0" destOrd="0" parTransId="{DC9D3679-23EA-4412-8EAC-DB7B79592F2F}" sibTransId="{6D93D8C7-E4CD-4B32-A451-38FB525DA7C5}"/>
    <dgm:cxn modelId="{0AF7D07F-61DD-4D0C-8F99-5D29F323B39B}" type="presOf" srcId="{855FC099-1677-4EFF-BDAE-24972A831B32}" destId="{ED32D558-3E4F-49EE-9D60-F67C843BD345}" srcOrd="0" destOrd="0" presId="urn:microsoft.com/office/officeart/2005/8/layout/default"/>
    <dgm:cxn modelId="{5D8F49F9-E147-47E3-A9D9-A6F381C8CE9E}" type="presOf" srcId="{1D4B57D9-12A7-4C6B-86FC-EAD5EBC4E920}" destId="{DD8BA0F6-E3A0-4658-9424-E83D54F7212A}" srcOrd="0" destOrd="0" presId="urn:microsoft.com/office/officeart/2005/8/layout/default"/>
    <dgm:cxn modelId="{CF604D04-0D52-4F9D-BF81-B536B3DA91DC}" type="presParOf" srcId="{4F2D59DA-CE6A-4C1D-93B9-19CF5D232C27}" destId="{ED32D558-3E4F-49EE-9D60-F67C843BD345}" srcOrd="0" destOrd="0" presId="urn:microsoft.com/office/officeart/2005/8/layout/default"/>
    <dgm:cxn modelId="{47E0AB54-890A-48F6-9190-A0EA4CB45F24}" type="presParOf" srcId="{4F2D59DA-CE6A-4C1D-93B9-19CF5D232C27}" destId="{0084F6B2-908F-46CC-B380-00980B6F48FA}" srcOrd="1" destOrd="0" presId="urn:microsoft.com/office/officeart/2005/8/layout/default"/>
    <dgm:cxn modelId="{ADB84072-3700-466F-B1B1-BC6471F0CA07}" type="presParOf" srcId="{4F2D59DA-CE6A-4C1D-93B9-19CF5D232C27}" destId="{DD8BA0F6-E3A0-4658-9424-E83D54F7212A}"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98932B-02D9-4FCE-92EF-5B78A71915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55FC099-1677-4EFF-BDAE-24972A831B32}">
      <dgm:prSet phldrT="[Text]"/>
      <dgm:spPr/>
      <dgm:t>
        <a:bodyPr/>
        <a:lstStyle/>
        <a:p>
          <a:r>
            <a:rPr lang="en-US"/>
            <a:t>Received formal library instruction as freshmen</a:t>
          </a:r>
        </a:p>
      </dgm:t>
    </dgm:pt>
    <dgm:pt modelId="{DC9D3679-23EA-4412-8EAC-DB7B79592F2F}" type="parTrans" cxnId="{DAC32E78-CFCD-403B-B658-FB896D268F97}">
      <dgm:prSet/>
      <dgm:spPr/>
      <dgm:t>
        <a:bodyPr/>
        <a:lstStyle/>
        <a:p>
          <a:endParaRPr lang="en-US"/>
        </a:p>
      </dgm:t>
    </dgm:pt>
    <dgm:pt modelId="{6D93D8C7-E4CD-4B32-A451-38FB525DA7C5}" type="sibTrans" cxnId="{DAC32E78-CFCD-403B-B658-FB896D268F97}">
      <dgm:prSet/>
      <dgm:spPr/>
      <dgm:t>
        <a:bodyPr/>
        <a:lstStyle/>
        <a:p>
          <a:endParaRPr lang="en-US"/>
        </a:p>
      </dgm:t>
    </dgm:pt>
    <dgm:pt modelId="{1D4B57D9-12A7-4C6B-86FC-EAD5EBC4E920}">
      <dgm:prSet phldrT="[Text]"/>
      <dgm:spPr/>
      <dgm:t>
        <a:bodyPr/>
        <a:lstStyle/>
        <a:p>
          <a:r>
            <a:rPr lang="en-US"/>
            <a:t>Received no formal library instruction as freshmen</a:t>
          </a:r>
        </a:p>
      </dgm:t>
    </dgm:pt>
    <dgm:pt modelId="{AD555B37-0710-4D66-A2C0-EFDB63D74C5D}" type="parTrans" cxnId="{5C398C48-624C-4458-A6D3-C3FDEA2BDEB5}">
      <dgm:prSet/>
      <dgm:spPr/>
      <dgm:t>
        <a:bodyPr/>
        <a:lstStyle/>
        <a:p>
          <a:endParaRPr lang="en-US"/>
        </a:p>
      </dgm:t>
    </dgm:pt>
    <dgm:pt modelId="{31173A4A-5F65-47E9-9132-D01D8BC575B1}" type="sibTrans" cxnId="{5C398C48-624C-4458-A6D3-C3FDEA2BDEB5}">
      <dgm:prSet/>
      <dgm:spPr/>
      <dgm:t>
        <a:bodyPr/>
        <a:lstStyle/>
        <a:p>
          <a:endParaRPr lang="en-US"/>
        </a:p>
      </dgm:t>
    </dgm:pt>
    <dgm:pt modelId="{4F2D59DA-CE6A-4C1D-93B9-19CF5D232C27}" type="pres">
      <dgm:prSet presAssocID="{8698932B-02D9-4FCE-92EF-5B78A71915BE}" presName="diagram" presStyleCnt="0">
        <dgm:presLayoutVars>
          <dgm:dir/>
          <dgm:resizeHandles val="exact"/>
        </dgm:presLayoutVars>
      </dgm:prSet>
      <dgm:spPr/>
    </dgm:pt>
    <dgm:pt modelId="{ED32D558-3E4F-49EE-9D60-F67C843BD345}" type="pres">
      <dgm:prSet presAssocID="{855FC099-1677-4EFF-BDAE-24972A831B32}" presName="node" presStyleLbl="node1" presStyleIdx="0" presStyleCnt="2" custScaleX="37500" custScaleY="26042">
        <dgm:presLayoutVars>
          <dgm:bulletEnabled val="1"/>
        </dgm:presLayoutVars>
      </dgm:prSet>
      <dgm:spPr/>
    </dgm:pt>
    <dgm:pt modelId="{0084F6B2-908F-46CC-B380-00980B6F48FA}" type="pres">
      <dgm:prSet presAssocID="{6D93D8C7-E4CD-4B32-A451-38FB525DA7C5}" presName="sibTrans" presStyleCnt="0"/>
      <dgm:spPr/>
    </dgm:pt>
    <dgm:pt modelId="{DD8BA0F6-E3A0-4658-9424-E83D54F7212A}" type="pres">
      <dgm:prSet presAssocID="{1D4B57D9-12A7-4C6B-86FC-EAD5EBC4E920}" presName="node" presStyleLbl="node1" presStyleIdx="1" presStyleCnt="2" custScaleX="37500" custScaleY="26042">
        <dgm:presLayoutVars>
          <dgm:bulletEnabled val="1"/>
        </dgm:presLayoutVars>
      </dgm:prSet>
      <dgm:spPr/>
    </dgm:pt>
  </dgm:ptLst>
  <dgm:cxnLst>
    <dgm:cxn modelId="{C1FF0B31-1F90-4288-B1DD-0F2178A02CE8}" type="presOf" srcId="{8698932B-02D9-4FCE-92EF-5B78A71915BE}" destId="{4F2D59DA-CE6A-4C1D-93B9-19CF5D232C27}" srcOrd="0" destOrd="0" presId="urn:microsoft.com/office/officeart/2005/8/layout/default"/>
    <dgm:cxn modelId="{5C398C48-624C-4458-A6D3-C3FDEA2BDEB5}" srcId="{8698932B-02D9-4FCE-92EF-5B78A71915BE}" destId="{1D4B57D9-12A7-4C6B-86FC-EAD5EBC4E920}" srcOrd="1" destOrd="0" parTransId="{AD555B37-0710-4D66-A2C0-EFDB63D74C5D}" sibTransId="{31173A4A-5F65-47E9-9132-D01D8BC575B1}"/>
    <dgm:cxn modelId="{DAC32E78-CFCD-403B-B658-FB896D268F97}" srcId="{8698932B-02D9-4FCE-92EF-5B78A71915BE}" destId="{855FC099-1677-4EFF-BDAE-24972A831B32}" srcOrd="0" destOrd="0" parTransId="{DC9D3679-23EA-4412-8EAC-DB7B79592F2F}" sibTransId="{6D93D8C7-E4CD-4B32-A451-38FB525DA7C5}"/>
    <dgm:cxn modelId="{0AF7D07F-61DD-4D0C-8F99-5D29F323B39B}" type="presOf" srcId="{855FC099-1677-4EFF-BDAE-24972A831B32}" destId="{ED32D558-3E4F-49EE-9D60-F67C843BD345}" srcOrd="0" destOrd="0" presId="urn:microsoft.com/office/officeart/2005/8/layout/default"/>
    <dgm:cxn modelId="{5D8F49F9-E147-47E3-A9D9-A6F381C8CE9E}" type="presOf" srcId="{1D4B57D9-12A7-4C6B-86FC-EAD5EBC4E920}" destId="{DD8BA0F6-E3A0-4658-9424-E83D54F7212A}" srcOrd="0" destOrd="0" presId="urn:microsoft.com/office/officeart/2005/8/layout/default"/>
    <dgm:cxn modelId="{CF604D04-0D52-4F9D-BF81-B536B3DA91DC}" type="presParOf" srcId="{4F2D59DA-CE6A-4C1D-93B9-19CF5D232C27}" destId="{ED32D558-3E4F-49EE-9D60-F67C843BD345}" srcOrd="0" destOrd="0" presId="urn:microsoft.com/office/officeart/2005/8/layout/default"/>
    <dgm:cxn modelId="{47E0AB54-890A-48F6-9190-A0EA4CB45F24}" type="presParOf" srcId="{4F2D59DA-CE6A-4C1D-93B9-19CF5D232C27}" destId="{0084F6B2-908F-46CC-B380-00980B6F48FA}" srcOrd="1" destOrd="0" presId="urn:microsoft.com/office/officeart/2005/8/layout/default"/>
    <dgm:cxn modelId="{ADB84072-3700-466F-B1B1-BC6471F0CA07}" type="presParOf" srcId="{4F2D59DA-CE6A-4C1D-93B9-19CF5D232C27}" destId="{DD8BA0F6-E3A0-4658-9424-E83D54F7212A}"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98932B-02D9-4FCE-92EF-5B78A71915B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55FC099-1677-4EFF-BDAE-24972A831B32}">
      <dgm:prSet phldrT="[Text]"/>
      <dgm:spPr/>
      <dgm:t>
        <a:bodyPr/>
        <a:lstStyle/>
        <a:p>
          <a:r>
            <a:rPr lang="en-US"/>
            <a:t>NEVER: 40%</a:t>
          </a:r>
        </a:p>
      </dgm:t>
    </dgm:pt>
    <dgm:pt modelId="{DC9D3679-23EA-4412-8EAC-DB7B79592F2F}" type="parTrans" cxnId="{DAC32E78-CFCD-403B-B658-FB896D268F97}">
      <dgm:prSet/>
      <dgm:spPr/>
      <dgm:t>
        <a:bodyPr/>
        <a:lstStyle/>
        <a:p>
          <a:endParaRPr lang="en-US"/>
        </a:p>
      </dgm:t>
    </dgm:pt>
    <dgm:pt modelId="{6D93D8C7-E4CD-4B32-A451-38FB525DA7C5}" type="sibTrans" cxnId="{DAC32E78-CFCD-403B-B658-FB896D268F97}">
      <dgm:prSet/>
      <dgm:spPr/>
      <dgm:t>
        <a:bodyPr/>
        <a:lstStyle/>
        <a:p>
          <a:endParaRPr lang="en-US"/>
        </a:p>
      </dgm:t>
    </dgm:pt>
    <dgm:pt modelId="{1D4B57D9-12A7-4C6B-86FC-EAD5EBC4E920}">
      <dgm:prSet phldrT="[Text]"/>
      <dgm:spPr/>
      <dgm:t>
        <a:bodyPr/>
        <a:lstStyle/>
        <a:p>
          <a:r>
            <a:rPr lang="en-US"/>
            <a:t>VERY OFTEN: 28%</a:t>
          </a:r>
        </a:p>
      </dgm:t>
    </dgm:pt>
    <dgm:pt modelId="{AD555B37-0710-4D66-A2C0-EFDB63D74C5D}" type="parTrans" cxnId="{5C398C48-624C-4458-A6D3-C3FDEA2BDEB5}">
      <dgm:prSet/>
      <dgm:spPr/>
      <dgm:t>
        <a:bodyPr/>
        <a:lstStyle/>
        <a:p>
          <a:endParaRPr lang="en-US"/>
        </a:p>
      </dgm:t>
    </dgm:pt>
    <dgm:pt modelId="{31173A4A-5F65-47E9-9132-D01D8BC575B1}" type="sibTrans" cxnId="{5C398C48-624C-4458-A6D3-C3FDEA2BDEB5}">
      <dgm:prSet/>
      <dgm:spPr/>
      <dgm:t>
        <a:bodyPr/>
        <a:lstStyle/>
        <a:p>
          <a:endParaRPr lang="en-US"/>
        </a:p>
      </dgm:t>
    </dgm:pt>
    <dgm:pt modelId="{D42509B6-BBAA-47D0-AD9B-159D2C5467CE}">
      <dgm:prSet/>
      <dgm:spPr/>
      <dgm:t>
        <a:bodyPr/>
        <a:lstStyle/>
        <a:p>
          <a:r>
            <a:rPr lang="en-US"/>
            <a:t>SOMETIMES: 36%</a:t>
          </a:r>
        </a:p>
      </dgm:t>
    </dgm:pt>
    <dgm:pt modelId="{738EC64B-0FD1-4A0D-AE7F-E48889A98EAB}" type="parTrans" cxnId="{F8AEAAD7-C0C8-49CC-B953-2994696D6EED}">
      <dgm:prSet/>
      <dgm:spPr/>
      <dgm:t>
        <a:bodyPr/>
        <a:lstStyle/>
        <a:p>
          <a:endParaRPr lang="en-US"/>
        </a:p>
      </dgm:t>
    </dgm:pt>
    <dgm:pt modelId="{25BEEC53-ECB3-4230-9965-0AAF4D6C9C23}" type="sibTrans" cxnId="{F8AEAAD7-C0C8-49CC-B953-2994696D6EED}">
      <dgm:prSet/>
      <dgm:spPr/>
      <dgm:t>
        <a:bodyPr/>
        <a:lstStyle/>
        <a:p>
          <a:endParaRPr lang="en-US"/>
        </a:p>
      </dgm:t>
    </dgm:pt>
    <dgm:pt modelId="{3FCAB3A7-F65A-4234-9D79-CB5F123A1A90}">
      <dgm:prSet/>
      <dgm:spPr/>
      <dgm:t>
        <a:bodyPr/>
        <a:lstStyle/>
        <a:p>
          <a:pPr>
            <a:lnSpc>
              <a:spcPct val="100000"/>
            </a:lnSpc>
            <a:spcAft>
              <a:spcPts val="0"/>
            </a:spcAft>
          </a:pPr>
          <a:r>
            <a:rPr lang="en-US"/>
            <a:t>OFTEN: </a:t>
          </a:r>
        </a:p>
        <a:p>
          <a:pPr>
            <a:lnSpc>
              <a:spcPct val="100000"/>
            </a:lnSpc>
            <a:spcAft>
              <a:spcPts val="0"/>
            </a:spcAft>
          </a:pPr>
          <a:r>
            <a:rPr lang="en-US"/>
            <a:t>34%</a:t>
          </a:r>
        </a:p>
      </dgm:t>
    </dgm:pt>
    <dgm:pt modelId="{1E2F321F-381C-43ED-A8F9-9D7DAD6B1055}" type="parTrans" cxnId="{2A3D7E01-7C8E-439A-8F23-A9F72C8ACF57}">
      <dgm:prSet/>
      <dgm:spPr/>
      <dgm:t>
        <a:bodyPr/>
        <a:lstStyle/>
        <a:p>
          <a:endParaRPr lang="en-US"/>
        </a:p>
      </dgm:t>
    </dgm:pt>
    <dgm:pt modelId="{8D6A43EC-F847-4507-A17A-D1F5A6ECB220}" type="sibTrans" cxnId="{2A3D7E01-7C8E-439A-8F23-A9F72C8ACF57}">
      <dgm:prSet/>
      <dgm:spPr/>
      <dgm:t>
        <a:bodyPr/>
        <a:lstStyle/>
        <a:p>
          <a:endParaRPr lang="en-US"/>
        </a:p>
      </dgm:t>
    </dgm:pt>
    <dgm:pt modelId="{4F2D59DA-CE6A-4C1D-93B9-19CF5D232C27}" type="pres">
      <dgm:prSet presAssocID="{8698932B-02D9-4FCE-92EF-5B78A71915BE}" presName="diagram" presStyleCnt="0">
        <dgm:presLayoutVars>
          <dgm:dir/>
          <dgm:resizeHandles val="exact"/>
        </dgm:presLayoutVars>
      </dgm:prSet>
      <dgm:spPr/>
    </dgm:pt>
    <dgm:pt modelId="{ED32D558-3E4F-49EE-9D60-F67C843BD345}" type="pres">
      <dgm:prSet presAssocID="{855FC099-1677-4EFF-BDAE-24972A831B32}" presName="node" presStyleLbl="node1" presStyleIdx="0" presStyleCnt="4" custScaleX="26177" custScaleY="28231">
        <dgm:presLayoutVars>
          <dgm:bulletEnabled val="1"/>
        </dgm:presLayoutVars>
      </dgm:prSet>
      <dgm:spPr/>
    </dgm:pt>
    <dgm:pt modelId="{0084F6B2-908F-46CC-B380-00980B6F48FA}" type="pres">
      <dgm:prSet presAssocID="{6D93D8C7-E4CD-4B32-A451-38FB525DA7C5}" presName="sibTrans" presStyleCnt="0"/>
      <dgm:spPr/>
    </dgm:pt>
    <dgm:pt modelId="{57116D26-F5CD-4240-80D7-EF0051DE4874}" type="pres">
      <dgm:prSet presAssocID="{D42509B6-BBAA-47D0-AD9B-159D2C5467CE}" presName="node" presStyleLbl="node1" presStyleIdx="1" presStyleCnt="4" custScaleX="26177" custScaleY="28231" custLinFactNeighborY="1226">
        <dgm:presLayoutVars>
          <dgm:bulletEnabled val="1"/>
        </dgm:presLayoutVars>
      </dgm:prSet>
      <dgm:spPr/>
    </dgm:pt>
    <dgm:pt modelId="{7186167C-4EF6-4AAC-B328-B2A08C4E1C68}" type="pres">
      <dgm:prSet presAssocID="{25BEEC53-ECB3-4230-9965-0AAF4D6C9C23}" presName="sibTrans" presStyleCnt="0"/>
      <dgm:spPr/>
    </dgm:pt>
    <dgm:pt modelId="{D885BD99-77F9-42EC-B13A-23380FEBE92D}" type="pres">
      <dgm:prSet presAssocID="{3FCAB3A7-F65A-4234-9D79-CB5F123A1A90}" presName="node" presStyleLbl="node1" presStyleIdx="2" presStyleCnt="4" custScaleX="26177" custScaleY="28231" custLinFactNeighborY="1226">
        <dgm:presLayoutVars>
          <dgm:bulletEnabled val="1"/>
        </dgm:presLayoutVars>
      </dgm:prSet>
      <dgm:spPr/>
    </dgm:pt>
    <dgm:pt modelId="{222EBDEC-1986-4B75-ADC3-0F7770F5551D}" type="pres">
      <dgm:prSet presAssocID="{8D6A43EC-F847-4507-A17A-D1F5A6ECB220}" presName="sibTrans" presStyleCnt="0"/>
      <dgm:spPr/>
    </dgm:pt>
    <dgm:pt modelId="{DD8BA0F6-E3A0-4658-9424-E83D54F7212A}" type="pres">
      <dgm:prSet presAssocID="{1D4B57D9-12A7-4C6B-86FC-EAD5EBC4E920}" presName="node" presStyleLbl="node1" presStyleIdx="3" presStyleCnt="4" custScaleX="26177" custScaleY="28231" custLinFactNeighborY="1226">
        <dgm:presLayoutVars>
          <dgm:bulletEnabled val="1"/>
        </dgm:presLayoutVars>
      </dgm:prSet>
      <dgm:spPr/>
    </dgm:pt>
  </dgm:ptLst>
  <dgm:cxnLst>
    <dgm:cxn modelId="{2A3D7E01-7C8E-439A-8F23-A9F72C8ACF57}" srcId="{8698932B-02D9-4FCE-92EF-5B78A71915BE}" destId="{3FCAB3A7-F65A-4234-9D79-CB5F123A1A90}" srcOrd="2" destOrd="0" parTransId="{1E2F321F-381C-43ED-A8F9-9D7DAD6B1055}" sibTransId="{8D6A43EC-F847-4507-A17A-D1F5A6ECB220}"/>
    <dgm:cxn modelId="{C1FF0B31-1F90-4288-B1DD-0F2178A02CE8}" type="presOf" srcId="{8698932B-02D9-4FCE-92EF-5B78A71915BE}" destId="{4F2D59DA-CE6A-4C1D-93B9-19CF5D232C27}" srcOrd="0" destOrd="0" presId="urn:microsoft.com/office/officeart/2005/8/layout/default"/>
    <dgm:cxn modelId="{F581D842-BF99-4BAE-B9F4-C2440AB470B3}" type="presOf" srcId="{D42509B6-BBAA-47D0-AD9B-159D2C5467CE}" destId="{57116D26-F5CD-4240-80D7-EF0051DE4874}" srcOrd="0" destOrd="0" presId="urn:microsoft.com/office/officeart/2005/8/layout/default"/>
    <dgm:cxn modelId="{5C398C48-624C-4458-A6D3-C3FDEA2BDEB5}" srcId="{8698932B-02D9-4FCE-92EF-5B78A71915BE}" destId="{1D4B57D9-12A7-4C6B-86FC-EAD5EBC4E920}" srcOrd="3" destOrd="0" parTransId="{AD555B37-0710-4D66-A2C0-EFDB63D74C5D}" sibTransId="{31173A4A-5F65-47E9-9132-D01D8BC575B1}"/>
    <dgm:cxn modelId="{DAC32E78-CFCD-403B-B658-FB896D268F97}" srcId="{8698932B-02D9-4FCE-92EF-5B78A71915BE}" destId="{855FC099-1677-4EFF-BDAE-24972A831B32}" srcOrd="0" destOrd="0" parTransId="{DC9D3679-23EA-4412-8EAC-DB7B79592F2F}" sibTransId="{6D93D8C7-E4CD-4B32-A451-38FB525DA7C5}"/>
    <dgm:cxn modelId="{0AF7D07F-61DD-4D0C-8F99-5D29F323B39B}" type="presOf" srcId="{855FC099-1677-4EFF-BDAE-24972A831B32}" destId="{ED32D558-3E4F-49EE-9D60-F67C843BD345}" srcOrd="0" destOrd="0" presId="urn:microsoft.com/office/officeart/2005/8/layout/default"/>
    <dgm:cxn modelId="{F8AEAAD7-C0C8-49CC-B953-2994696D6EED}" srcId="{8698932B-02D9-4FCE-92EF-5B78A71915BE}" destId="{D42509B6-BBAA-47D0-AD9B-159D2C5467CE}" srcOrd="1" destOrd="0" parTransId="{738EC64B-0FD1-4A0D-AE7F-E48889A98EAB}" sibTransId="{25BEEC53-ECB3-4230-9965-0AAF4D6C9C23}"/>
    <dgm:cxn modelId="{22FBC2DF-04F9-467E-A63A-F06DF376FA4D}" type="presOf" srcId="{3FCAB3A7-F65A-4234-9D79-CB5F123A1A90}" destId="{D885BD99-77F9-42EC-B13A-23380FEBE92D}" srcOrd="0" destOrd="0" presId="urn:microsoft.com/office/officeart/2005/8/layout/default"/>
    <dgm:cxn modelId="{5D8F49F9-E147-47E3-A9D9-A6F381C8CE9E}" type="presOf" srcId="{1D4B57D9-12A7-4C6B-86FC-EAD5EBC4E920}" destId="{DD8BA0F6-E3A0-4658-9424-E83D54F7212A}" srcOrd="0" destOrd="0" presId="urn:microsoft.com/office/officeart/2005/8/layout/default"/>
    <dgm:cxn modelId="{CF604D04-0D52-4F9D-BF81-B536B3DA91DC}" type="presParOf" srcId="{4F2D59DA-CE6A-4C1D-93B9-19CF5D232C27}" destId="{ED32D558-3E4F-49EE-9D60-F67C843BD345}" srcOrd="0" destOrd="0" presId="urn:microsoft.com/office/officeart/2005/8/layout/default"/>
    <dgm:cxn modelId="{47E0AB54-890A-48F6-9190-A0EA4CB45F24}" type="presParOf" srcId="{4F2D59DA-CE6A-4C1D-93B9-19CF5D232C27}" destId="{0084F6B2-908F-46CC-B380-00980B6F48FA}" srcOrd="1" destOrd="0" presId="urn:microsoft.com/office/officeart/2005/8/layout/default"/>
    <dgm:cxn modelId="{3DDE28A3-DF8A-4320-930F-A7672154CE7F}" type="presParOf" srcId="{4F2D59DA-CE6A-4C1D-93B9-19CF5D232C27}" destId="{57116D26-F5CD-4240-80D7-EF0051DE4874}" srcOrd="2" destOrd="0" presId="urn:microsoft.com/office/officeart/2005/8/layout/default"/>
    <dgm:cxn modelId="{56E293BE-16A6-4D10-94BD-D3AB2EA14ACD}" type="presParOf" srcId="{4F2D59DA-CE6A-4C1D-93B9-19CF5D232C27}" destId="{7186167C-4EF6-4AAC-B328-B2A08C4E1C68}" srcOrd="3" destOrd="0" presId="urn:microsoft.com/office/officeart/2005/8/layout/default"/>
    <dgm:cxn modelId="{9C709D83-1F98-4875-A118-CCD125001A90}" type="presParOf" srcId="{4F2D59DA-CE6A-4C1D-93B9-19CF5D232C27}" destId="{D885BD99-77F9-42EC-B13A-23380FEBE92D}" srcOrd="4" destOrd="0" presId="urn:microsoft.com/office/officeart/2005/8/layout/default"/>
    <dgm:cxn modelId="{386107CD-B5F7-4E38-BB86-8E5A5EE4211B}" type="presParOf" srcId="{4F2D59DA-CE6A-4C1D-93B9-19CF5D232C27}" destId="{222EBDEC-1986-4B75-ADC3-0F7770F5551D}" srcOrd="5" destOrd="0" presId="urn:microsoft.com/office/officeart/2005/8/layout/default"/>
    <dgm:cxn modelId="{ADB84072-3700-466F-B1B1-BC6471F0CA07}" type="presParOf" srcId="{4F2D59DA-CE6A-4C1D-93B9-19CF5D232C27}" destId="{DD8BA0F6-E3A0-4658-9424-E83D54F7212A}"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32D558-3E4F-49EE-9D60-F67C843BD345}">
      <dsp:nvSpPr>
        <dsp:cNvPr id="0" name=""/>
        <dsp:cNvSpPr/>
      </dsp:nvSpPr>
      <dsp:spPr>
        <a:xfrm>
          <a:off x="482620" y="819156"/>
          <a:ext cx="2336779" cy="121918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Courses that had a librarian visit and teach a lesson at least once</a:t>
          </a:r>
        </a:p>
      </dsp:txBody>
      <dsp:txXfrm>
        <a:off x="482620" y="819156"/>
        <a:ext cx="2336779" cy="1219187"/>
      </dsp:txXfrm>
    </dsp:sp>
    <dsp:sp modelId="{DD8BA0F6-E3A0-4658-9424-E83D54F7212A}">
      <dsp:nvSpPr>
        <dsp:cNvPr id="0" name=""/>
        <dsp:cNvSpPr/>
      </dsp:nvSpPr>
      <dsp:spPr>
        <a:xfrm>
          <a:off x="3429000" y="819156"/>
          <a:ext cx="2184379" cy="121918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Courses that had no instruction by librarians</a:t>
          </a:r>
        </a:p>
      </dsp:txBody>
      <dsp:txXfrm>
        <a:off x="3429000" y="819156"/>
        <a:ext cx="2184379" cy="12191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32D558-3E4F-49EE-9D60-F67C843BD345}">
      <dsp:nvSpPr>
        <dsp:cNvPr id="0" name=""/>
        <dsp:cNvSpPr/>
      </dsp:nvSpPr>
      <dsp:spPr>
        <a:xfrm>
          <a:off x="2976" y="819751"/>
          <a:ext cx="2740521" cy="121799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ts val="0"/>
            </a:spcAft>
            <a:buNone/>
          </a:pPr>
          <a:r>
            <a:rPr lang="en-US" sz="1600" b="0" kern="1200"/>
            <a:t>Library “Use”:</a:t>
          </a:r>
        </a:p>
        <a:p>
          <a:pPr marL="0" lvl="0" indent="0" algn="ctr" defTabSz="711200">
            <a:lnSpc>
              <a:spcPct val="90000"/>
            </a:lnSpc>
            <a:spcBef>
              <a:spcPct val="0"/>
            </a:spcBef>
            <a:spcAft>
              <a:spcPts val="0"/>
            </a:spcAft>
            <a:buNone/>
          </a:pPr>
          <a:endParaRPr lang="en-US" sz="1300" kern="1200"/>
        </a:p>
        <a:p>
          <a:pPr marL="0" lvl="0" indent="0" algn="ctr" defTabSz="711200">
            <a:lnSpc>
              <a:spcPct val="90000"/>
            </a:lnSpc>
            <a:spcBef>
              <a:spcPct val="0"/>
            </a:spcBef>
            <a:spcAft>
              <a:spcPts val="0"/>
            </a:spcAft>
            <a:buNone/>
          </a:pPr>
          <a:r>
            <a:rPr lang="en-US" sz="1300" kern="1200"/>
            <a:t>Loans</a:t>
          </a:r>
        </a:p>
        <a:p>
          <a:pPr marL="0" lvl="0" indent="0" algn="ctr" defTabSz="711200">
            <a:lnSpc>
              <a:spcPct val="90000"/>
            </a:lnSpc>
            <a:spcBef>
              <a:spcPct val="0"/>
            </a:spcBef>
            <a:spcAft>
              <a:spcPts val="0"/>
            </a:spcAft>
            <a:buNone/>
          </a:pPr>
          <a:r>
            <a:rPr lang="en-US" sz="1300" kern="1200"/>
            <a:t>Database Use</a:t>
          </a:r>
        </a:p>
        <a:p>
          <a:pPr marL="0" lvl="0" indent="0" algn="ctr" defTabSz="711200">
            <a:lnSpc>
              <a:spcPct val="90000"/>
            </a:lnSpc>
            <a:spcBef>
              <a:spcPct val="0"/>
            </a:spcBef>
            <a:spcAft>
              <a:spcPts val="0"/>
            </a:spcAft>
            <a:buNone/>
          </a:pPr>
          <a:r>
            <a:rPr lang="en-US" sz="1300" kern="1200"/>
            <a:t>Library Website Use</a:t>
          </a:r>
        </a:p>
        <a:p>
          <a:pPr marL="0" lvl="0" indent="0" algn="ctr" defTabSz="711200">
            <a:lnSpc>
              <a:spcPct val="90000"/>
            </a:lnSpc>
            <a:spcBef>
              <a:spcPct val="0"/>
            </a:spcBef>
            <a:spcAft>
              <a:spcPts val="0"/>
            </a:spcAft>
            <a:buNone/>
          </a:pPr>
          <a:r>
            <a:rPr lang="en-US" sz="1300" kern="1200"/>
            <a:t>Computer workstations in library</a:t>
          </a:r>
        </a:p>
      </dsp:txBody>
      <dsp:txXfrm>
        <a:off x="2976" y="819751"/>
        <a:ext cx="2740521" cy="1217997"/>
      </dsp:txXfrm>
    </dsp:sp>
    <dsp:sp modelId="{DD8BA0F6-E3A0-4658-9424-E83D54F7212A}">
      <dsp:nvSpPr>
        <dsp:cNvPr id="0" name=""/>
        <dsp:cNvSpPr/>
      </dsp:nvSpPr>
      <dsp:spPr>
        <a:xfrm>
          <a:off x="3355478" y="838204"/>
          <a:ext cx="2740521" cy="121799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ts val="0"/>
            </a:spcAft>
            <a:buNone/>
          </a:pPr>
          <a:r>
            <a:rPr lang="en-US" sz="1600" kern="1200"/>
            <a:t>Library Instruction:</a:t>
          </a:r>
        </a:p>
        <a:p>
          <a:pPr marL="0" lvl="0" indent="0" algn="ctr" defTabSz="711200">
            <a:lnSpc>
              <a:spcPct val="90000"/>
            </a:lnSpc>
            <a:spcBef>
              <a:spcPct val="0"/>
            </a:spcBef>
            <a:spcAft>
              <a:spcPts val="0"/>
            </a:spcAft>
            <a:buNone/>
          </a:pPr>
          <a:endParaRPr lang="en-US" sz="1300" kern="1200"/>
        </a:p>
        <a:p>
          <a:pPr marL="0" lvl="0" indent="0" algn="ctr" defTabSz="711200">
            <a:lnSpc>
              <a:spcPct val="90000"/>
            </a:lnSpc>
            <a:spcBef>
              <a:spcPct val="0"/>
            </a:spcBef>
            <a:spcAft>
              <a:spcPts val="0"/>
            </a:spcAft>
            <a:buNone/>
          </a:pPr>
          <a:r>
            <a:rPr lang="en-US" sz="1300" kern="1200"/>
            <a:t>Workshops</a:t>
          </a:r>
        </a:p>
        <a:p>
          <a:pPr marL="0" lvl="0" indent="0" algn="ctr" defTabSz="711200">
            <a:lnSpc>
              <a:spcPct val="90000"/>
            </a:lnSpc>
            <a:spcBef>
              <a:spcPct val="0"/>
            </a:spcBef>
            <a:spcAft>
              <a:spcPts val="0"/>
            </a:spcAft>
            <a:buNone/>
          </a:pPr>
          <a:r>
            <a:rPr lang="en-US" sz="1300" kern="1200"/>
            <a:t>Lessons in classes</a:t>
          </a:r>
        </a:p>
        <a:p>
          <a:pPr marL="0" lvl="0" indent="0" algn="ctr" defTabSz="711200">
            <a:lnSpc>
              <a:spcPct val="90000"/>
            </a:lnSpc>
            <a:spcBef>
              <a:spcPct val="0"/>
            </a:spcBef>
            <a:spcAft>
              <a:spcPts val="0"/>
            </a:spcAft>
            <a:buNone/>
          </a:pPr>
          <a:r>
            <a:rPr lang="en-US" sz="1300" kern="1200"/>
            <a:t>Orientation</a:t>
          </a:r>
        </a:p>
        <a:p>
          <a:pPr marL="0" lvl="0" indent="0" algn="ctr" defTabSz="711200">
            <a:lnSpc>
              <a:spcPct val="90000"/>
            </a:lnSpc>
            <a:spcBef>
              <a:spcPct val="0"/>
            </a:spcBef>
            <a:spcAft>
              <a:spcPts val="0"/>
            </a:spcAft>
            <a:buNone/>
          </a:pPr>
          <a:r>
            <a:rPr lang="en-US" sz="1300" kern="1200"/>
            <a:t>Research help</a:t>
          </a:r>
        </a:p>
      </dsp:txBody>
      <dsp:txXfrm>
        <a:off x="3355478" y="838204"/>
        <a:ext cx="2740521" cy="12179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32D558-3E4F-49EE-9D60-F67C843BD345}">
      <dsp:nvSpPr>
        <dsp:cNvPr id="0" name=""/>
        <dsp:cNvSpPr/>
      </dsp:nvSpPr>
      <dsp:spPr>
        <a:xfrm>
          <a:off x="457200" y="952493"/>
          <a:ext cx="2286000" cy="95251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Received formal library instruction as freshmen</a:t>
          </a:r>
        </a:p>
      </dsp:txBody>
      <dsp:txXfrm>
        <a:off x="457200" y="952493"/>
        <a:ext cx="2286000" cy="952512"/>
      </dsp:txXfrm>
    </dsp:sp>
    <dsp:sp modelId="{DD8BA0F6-E3A0-4658-9424-E83D54F7212A}">
      <dsp:nvSpPr>
        <dsp:cNvPr id="0" name=""/>
        <dsp:cNvSpPr/>
      </dsp:nvSpPr>
      <dsp:spPr>
        <a:xfrm>
          <a:off x="3352800" y="952493"/>
          <a:ext cx="2286000" cy="95251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Received no formal library instruction as freshmen</a:t>
          </a:r>
        </a:p>
      </dsp:txBody>
      <dsp:txXfrm>
        <a:off x="3352800" y="952493"/>
        <a:ext cx="2286000" cy="9525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32D558-3E4F-49EE-9D60-F67C843BD345}">
      <dsp:nvSpPr>
        <dsp:cNvPr id="0" name=""/>
        <dsp:cNvSpPr/>
      </dsp:nvSpPr>
      <dsp:spPr>
        <a:xfrm>
          <a:off x="815" y="597346"/>
          <a:ext cx="1480432" cy="95795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NEVER: 40%</a:t>
          </a:r>
        </a:p>
      </dsp:txBody>
      <dsp:txXfrm>
        <a:off x="815" y="597346"/>
        <a:ext cx="1480432" cy="957957"/>
      </dsp:txXfrm>
    </dsp:sp>
    <dsp:sp modelId="{57116D26-F5CD-4240-80D7-EF0051DE4874}">
      <dsp:nvSpPr>
        <dsp:cNvPr id="0" name=""/>
        <dsp:cNvSpPr/>
      </dsp:nvSpPr>
      <dsp:spPr>
        <a:xfrm>
          <a:off x="2046794" y="638948"/>
          <a:ext cx="1480432" cy="95795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SOMETIMES: 36%</a:t>
          </a:r>
        </a:p>
      </dsp:txBody>
      <dsp:txXfrm>
        <a:off x="2046794" y="638948"/>
        <a:ext cx="1480432" cy="957957"/>
      </dsp:txXfrm>
    </dsp:sp>
    <dsp:sp modelId="{D885BD99-77F9-42EC-B13A-23380FEBE92D}">
      <dsp:nvSpPr>
        <dsp:cNvPr id="0" name=""/>
        <dsp:cNvSpPr/>
      </dsp:nvSpPr>
      <dsp:spPr>
        <a:xfrm>
          <a:off x="4092773" y="638948"/>
          <a:ext cx="1480432" cy="95795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0"/>
            </a:spcAft>
            <a:buNone/>
          </a:pPr>
          <a:r>
            <a:rPr lang="en-US" sz="1800" kern="1200"/>
            <a:t>OFTEN: </a:t>
          </a:r>
        </a:p>
        <a:p>
          <a:pPr marL="0" lvl="0" indent="0" algn="ctr" defTabSz="800100">
            <a:lnSpc>
              <a:spcPct val="100000"/>
            </a:lnSpc>
            <a:spcBef>
              <a:spcPct val="0"/>
            </a:spcBef>
            <a:spcAft>
              <a:spcPts val="0"/>
            </a:spcAft>
            <a:buNone/>
          </a:pPr>
          <a:r>
            <a:rPr lang="en-US" sz="1800" kern="1200"/>
            <a:t>34%</a:t>
          </a:r>
        </a:p>
      </dsp:txBody>
      <dsp:txXfrm>
        <a:off x="4092773" y="638948"/>
        <a:ext cx="1480432" cy="957957"/>
      </dsp:txXfrm>
    </dsp:sp>
    <dsp:sp modelId="{DD8BA0F6-E3A0-4658-9424-E83D54F7212A}">
      <dsp:nvSpPr>
        <dsp:cNvPr id="0" name=""/>
        <dsp:cNvSpPr/>
      </dsp:nvSpPr>
      <dsp:spPr>
        <a:xfrm>
          <a:off x="6138752" y="638948"/>
          <a:ext cx="1480432" cy="95795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VERY OFTEN: 28%</a:t>
          </a:r>
        </a:p>
      </dsp:txBody>
      <dsp:txXfrm>
        <a:off x="6138752" y="638948"/>
        <a:ext cx="1480432" cy="95795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96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970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297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7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97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6EB7FC9-BF6B-4FD2-B5AF-CDA748E21241}" type="slidenum">
              <a:rPr lang="en-US"/>
              <a:pPr/>
              <a:t>‹#›</a:t>
            </a:fld>
            <a:endParaRPr lang="en-US"/>
          </a:p>
        </p:txBody>
      </p:sp>
    </p:spTree>
    <p:extLst>
      <p:ext uri="{BB962C8B-B14F-4D97-AF65-F5344CB8AC3E}">
        <p14:creationId xmlns:p14="http://schemas.microsoft.com/office/powerpoint/2010/main" val="33533676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AA0D0B-3100-4C86-A737-2972B8A67795}" type="slidenum">
              <a:rPr lang="en-US"/>
              <a:pPr/>
              <a:t>1</a:t>
            </a:fld>
            <a:endParaRPr lang="en-US"/>
          </a:p>
        </p:txBody>
      </p:sp>
      <p:sp>
        <p:nvSpPr>
          <p:cNvPr id="30722" name="Rectangle 2"/>
          <p:cNvSpPr>
            <a:spLocks noGrp="1" noRot="1" noChangeAspect="1" noChangeArrowheads="1" noTextEdit="1"/>
          </p:cNvSpPr>
          <p:nvPr>
            <p:ph type="sldImg"/>
          </p:nvPr>
        </p:nvSpPr>
        <p:spPr>
          <a:xfrm>
            <a:off x="381000" y="685800"/>
            <a:ext cx="6096000" cy="3429000"/>
          </a:xfrm>
          <a:ln/>
        </p:spPr>
      </p:sp>
      <p:sp>
        <p:nvSpPr>
          <p:cNvPr id="30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509970CB-5086-4992-B667-59AF5C95FF0A}"/>
              </a:ext>
            </a:extLst>
          </p:cNvPr>
          <p:cNvSpPr>
            <a:spLocks noGrp="1" noRot="1" noChangeAspect="1" noChangeArrowheads="1" noTextEdit="1"/>
          </p:cNvSpPr>
          <p:nvPr>
            <p:ph type="sldImg"/>
          </p:nvPr>
        </p:nvSpPr>
        <p:spPr>
          <a:ln/>
        </p:spPr>
      </p:sp>
      <p:sp>
        <p:nvSpPr>
          <p:cNvPr id="23555" name="Notes Placeholder 2">
            <a:extLst>
              <a:ext uri="{FF2B5EF4-FFF2-40B4-BE49-F238E27FC236}">
                <a16:creationId xmlns:a16="http://schemas.microsoft.com/office/drawing/2014/main" id="{FB8DA8E4-F63E-4FEA-AB14-D85F6166816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3556" name="Slide Number Placeholder 3">
            <a:extLst>
              <a:ext uri="{FF2B5EF4-FFF2-40B4-BE49-F238E27FC236}">
                <a16:creationId xmlns:a16="http://schemas.microsoft.com/office/drawing/2014/main" id="{1A35FC10-D532-4B2F-BE39-D97E4F1CC04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0FBD863-494F-4F45-A570-AA6CF349D4B5}" type="slidenum">
              <a:rPr lang="en-US" altLang="en-US" smtClean="0"/>
              <a:pPr/>
              <a:t>2</a:t>
            </a:fld>
            <a:endParaRPr lang="en-US" altLang="en-US"/>
          </a:p>
        </p:txBody>
      </p:sp>
    </p:spTree>
    <p:extLst>
      <p:ext uri="{BB962C8B-B14F-4D97-AF65-F5344CB8AC3E}">
        <p14:creationId xmlns:p14="http://schemas.microsoft.com/office/powerpoint/2010/main" val="3395244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FB62FB8-2FEC-43D2-9E91-DA71B2E18424}" type="slidenum">
              <a:rPr lang="en-US" altLang="en-US" smtClean="0"/>
              <a:pPr>
                <a:defRPr/>
              </a:pPr>
              <a:t>34</a:t>
            </a:fld>
            <a:endParaRPr lang="en-US" altLang="en-US"/>
          </a:p>
        </p:txBody>
      </p:sp>
    </p:spTree>
    <p:extLst>
      <p:ext uri="{BB962C8B-B14F-4D97-AF65-F5344CB8AC3E}">
        <p14:creationId xmlns:p14="http://schemas.microsoft.com/office/powerpoint/2010/main" val="1298569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Endnote Online through Web of Science.  After accessing Web of Science through the library databases page, you can then create a login for Web of Science and Endnote that will allow you to save and organize your research.</a:t>
            </a:r>
          </a:p>
        </p:txBody>
      </p:sp>
      <p:sp>
        <p:nvSpPr>
          <p:cNvPr id="4" name="Slide Number Placeholder 3"/>
          <p:cNvSpPr>
            <a:spLocks noGrp="1"/>
          </p:cNvSpPr>
          <p:nvPr>
            <p:ph type="sldNum" sz="quarter" idx="5"/>
          </p:nvPr>
        </p:nvSpPr>
        <p:spPr/>
        <p:txBody>
          <a:bodyPr/>
          <a:lstStyle/>
          <a:p>
            <a:fld id="{C6EB7FC9-BF6B-4FD2-B5AF-CDA748E21241}" type="slidenum">
              <a:rPr lang="en-US" smtClean="0"/>
              <a:pPr/>
              <a:t>36</a:t>
            </a:fld>
            <a:endParaRPr lang="en-US"/>
          </a:p>
        </p:txBody>
      </p:sp>
    </p:spTree>
    <p:extLst>
      <p:ext uri="{BB962C8B-B14F-4D97-AF65-F5344CB8AC3E}">
        <p14:creationId xmlns:p14="http://schemas.microsoft.com/office/powerpoint/2010/main" val="1253599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383BF1C2-BA82-449F-938D-427B7CE3AAE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solidFill>
                  <a:srgbClr val="000000"/>
                </a:solidFill>
                <a:latin typeface="Gill Sans" charset="0"/>
                <a:ea typeface="MS PGothic" panose="020B0600070205080204" pitchFamily="34" charset="-128"/>
                <a:sym typeface="Gill Sans" charset="0"/>
              </a:defRPr>
            </a:lvl1pPr>
            <a:lvl2pPr marL="742950" indent="-285750">
              <a:defRPr sz="2600">
                <a:solidFill>
                  <a:srgbClr val="000000"/>
                </a:solidFill>
                <a:latin typeface="Gill Sans" charset="0"/>
                <a:ea typeface="MS PGothic" panose="020B0600070205080204" pitchFamily="34" charset="-128"/>
                <a:sym typeface="Gill Sans" charset="0"/>
              </a:defRPr>
            </a:lvl2pPr>
            <a:lvl3pPr marL="1143000" indent="-228600">
              <a:defRPr sz="2600">
                <a:solidFill>
                  <a:srgbClr val="000000"/>
                </a:solidFill>
                <a:latin typeface="Gill Sans" charset="0"/>
                <a:ea typeface="MS PGothic" panose="020B0600070205080204" pitchFamily="34" charset="-128"/>
                <a:sym typeface="Gill Sans" charset="0"/>
              </a:defRPr>
            </a:lvl3pPr>
            <a:lvl4pPr marL="1600200" indent="-228600">
              <a:defRPr sz="2600">
                <a:solidFill>
                  <a:srgbClr val="000000"/>
                </a:solidFill>
                <a:latin typeface="Gill Sans" charset="0"/>
                <a:ea typeface="MS PGothic" panose="020B0600070205080204" pitchFamily="34" charset="-128"/>
                <a:sym typeface="Gill Sans" charset="0"/>
              </a:defRPr>
            </a:lvl4pPr>
            <a:lvl5pPr marL="2057400" indent="-228600">
              <a:defRPr sz="2600">
                <a:solidFill>
                  <a:srgbClr val="000000"/>
                </a:solidFill>
                <a:latin typeface="Gill Sans" charset="0"/>
                <a:ea typeface="MS PGothic" panose="020B0600070205080204" pitchFamily="34" charset="-128"/>
                <a:sym typeface="Gill Sans" charset="0"/>
              </a:defRPr>
            </a:lvl5pPr>
            <a:lvl6pPr marL="25146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29718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34290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3886200" indent="-228600"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fld id="{94871779-3842-475B-A7DE-B7D843727C84}" type="slidenum">
              <a:rPr lang="en-US" altLang="en-US" sz="1200" smtClean="0">
                <a:solidFill>
                  <a:schemeClr val="tx1"/>
                </a:solidFill>
              </a:rPr>
              <a:pPr/>
              <a:t>45</a:t>
            </a:fld>
            <a:endParaRPr lang="en-US" altLang="en-US" sz="1200">
              <a:solidFill>
                <a:schemeClr val="tx1"/>
              </a:solidFill>
            </a:endParaRPr>
          </a:p>
        </p:txBody>
      </p:sp>
      <p:sp>
        <p:nvSpPr>
          <p:cNvPr id="21507" name="Rectangle 2">
            <a:extLst>
              <a:ext uri="{FF2B5EF4-FFF2-40B4-BE49-F238E27FC236}">
                <a16:creationId xmlns:a16="http://schemas.microsoft.com/office/drawing/2014/main" id="{F1F9A272-81FB-4EA2-9EAE-33D8B7E820A4}"/>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36867F45-505B-4002-BE5A-0B9A182FF87B}"/>
              </a:ext>
            </a:extLst>
          </p:cNvPr>
          <p:cNvSpPr>
            <a:spLocks noGrp="1" noChangeArrowheads="1"/>
          </p:cNvSpPr>
          <p:nvPr>
            <p:ph type="body" idx="1"/>
          </p:nvPr>
        </p:nvSpPr>
        <p:spPr/>
        <p:txBody>
          <a:bodyPr/>
          <a:lstStyle/>
          <a:p>
            <a:pPr eaLnBrk="1" hangingPunct="1">
              <a:defRPr/>
            </a:pPr>
            <a:endParaRPr lang="en-US" altLang="en-US" dirty="0">
              <a:ea typeface="ヒラギノ角ゴ Pro W3" pitchFamily="1" charset="-128"/>
            </a:endParaRPr>
          </a:p>
          <a:p>
            <a:pPr eaLnBrk="1" hangingPunct="1">
              <a:defRPr/>
            </a:pPr>
            <a:endParaRPr lang="en-US" dirty="0">
              <a:ea typeface="ＭＳ Ｐゴシック" charset="0"/>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C5691BFD-0F60-4536-B0B4-DBE52B172D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solidFill>
                  <a:srgbClr val="000000"/>
                </a:solidFill>
                <a:latin typeface="Gill Sans" charset="0"/>
                <a:ea typeface="MS PGothic" panose="020B0600070205080204" pitchFamily="34" charset="-128"/>
                <a:sym typeface="Gill Sans" charset="0"/>
              </a:defRPr>
            </a:lvl1pPr>
            <a:lvl2pPr marL="757066" indent="-291179">
              <a:defRPr sz="2600">
                <a:solidFill>
                  <a:srgbClr val="000000"/>
                </a:solidFill>
                <a:latin typeface="Gill Sans" charset="0"/>
                <a:ea typeface="MS PGothic" panose="020B0600070205080204" pitchFamily="34" charset="-128"/>
                <a:sym typeface="Gill Sans" charset="0"/>
              </a:defRPr>
            </a:lvl2pPr>
            <a:lvl3pPr marL="1164717" indent="-232943">
              <a:defRPr sz="2600">
                <a:solidFill>
                  <a:srgbClr val="000000"/>
                </a:solidFill>
                <a:latin typeface="Gill Sans" charset="0"/>
                <a:ea typeface="MS PGothic" panose="020B0600070205080204" pitchFamily="34" charset="-128"/>
                <a:sym typeface="Gill Sans" charset="0"/>
              </a:defRPr>
            </a:lvl3pPr>
            <a:lvl4pPr marL="1630604" indent="-232943">
              <a:defRPr sz="2600">
                <a:solidFill>
                  <a:srgbClr val="000000"/>
                </a:solidFill>
                <a:latin typeface="Gill Sans" charset="0"/>
                <a:ea typeface="MS PGothic" panose="020B0600070205080204" pitchFamily="34" charset="-128"/>
                <a:sym typeface="Gill Sans" charset="0"/>
              </a:defRPr>
            </a:lvl4pPr>
            <a:lvl5pPr marL="2096491" indent="-232943">
              <a:defRPr sz="2600">
                <a:solidFill>
                  <a:srgbClr val="000000"/>
                </a:solidFill>
                <a:latin typeface="Gill Sans" charset="0"/>
                <a:ea typeface="MS PGothic" panose="020B0600070205080204" pitchFamily="34" charset="-128"/>
                <a:sym typeface="Gill Sans" charset="0"/>
              </a:defRPr>
            </a:lvl5pPr>
            <a:lvl6pPr marL="2562377" indent="-232943"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3028264" indent="-232943"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3494151" indent="-232943"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3960038" indent="-232943"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fld id="{36908702-5C21-437C-A200-6DCB628B4EB7}" type="slidenum">
              <a:rPr lang="en-US" altLang="en-US" sz="1200">
                <a:solidFill>
                  <a:schemeClr val="tx1"/>
                </a:solidFill>
              </a:rPr>
              <a:pPr/>
              <a:t>51</a:t>
            </a:fld>
            <a:endParaRPr lang="en-US" altLang="en-US" sz="1200">
              <a:solidFill>
                <a:schemeClr val="tx1"/>
              </a:solidFill>
            </a:endParaRPr>
          </a:p>
        </p:txBody>
      </p:sp>
      <p:sp>
        <p:nvSpPr>
          <p:cNvPr id="24579" name="Rectangle 2">
            <a:extLst>
              <a:ext uri="{FF2B5EF4-FFF2-40B4-BE49-F238E27FC236}">
                <a16:creationId xmlns:a16="http://schemas.microsoft.com/office/drawing/2014/main" id="{567ACD5A-14F0-4A42-A7B4-CE929FBEE40F}"/>
              </a:ext>
            </a:extLst>
          </p:cNvPr>
          <p:cNvSpPr>
            <a:spLocks noGrp="1" noRot="1" noChangeAspect="1" noChangeArrowheads="1" noTextEdit="1"/>
          </p:cNvSpPr>
          <p:nvPr>
            <p:ph type="sldImg"/>
          </p:nvPr>
        </p:nvSpPr>
        <p:spPr>
          <a:ln/>
        </p:spPr>
      </p:sp>
      <p:sp>
        <p:nvSpPr>
          <p:cNvPr id="2" name="Rectangle 3">
            <a:extLst>
              <a:ext uri="{FF2B5EF4-FFF2-40B4-BE49-F238E27FC236}">
                <a16:creationId xmlns:a16="http://schemas.microsoft.com/office/drawing/2014/main" id="{E3E06705-0DEF-4FA4-AE3B-4946CCD2FC96}"/>
              </a:ext>
            </a:extLst>
          </p:cNvPr>
          <p:cNvSpPr>
            <a:spLocks noGrp="1" noChangeArrowheads="1"/>
          </p:cNvSpPr>
          <p:nvPr>
            <p:ph type="body" idx="1"/>
          </p:nvPr>
        </p:nvSpPr>
        <p:spPr/>
        <p:txBody>
          <a:bodyPr/>
          <a:lstStyle/>
          <a:p>
            <a:pPr eaLnBrk="1" hangingPunct="1">
              <a:defRPr/>
            </a:pPr>
            <a:endParaRPr lang="en-US">
              <a:ea typeface="ＭＳ Ｐゴシック" charset="0"/>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59D64839-6BF7-4A64-850A-7FE2EB49C81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solidFill>
                  <a:srgbClr val="000000"/>
                </a:solidFill>
                <a:latin typeface="Gill Sans" charset="0"/>
                <a:ea typeface="MS PGothic" panose="020B0600070205080204" pitchFamily="34" charset="-128"/>
                <a:sym typeface="Gill Sans" charset="0"/>
              </a:defRPr>
            </a:lvl1pPr>
            <a:lvl2pPr marL="757066" indent="-291179">
              <a:defRPr sz="2600">
                <a:solidFill>
                  <a:srgbClr val="000000"/>
                </a:solidFill>
                <a:latin typeface="Gill Sans" charset="0"/>
                <a:ea typeface="MS PGothic" panose="020B0600070205080204" pitchFamily="34" charset="-128"/>
                <a:sym typeface="Gill Sans" charset="0"/>
              </a:defRPr>
            </a:lvl2pPr>
            <a:lvl3pPr marL="1164717" indent="-232943">
              <a:defRPr sz="2600">
                <a:solidFill>
                  <a:srgbClr val="000000"/>
                </a:solidFill>
                <a:latin typeface="Gill Sans" charset="0"/>
                <a:ea typeface="MS PGothic" panose="020B0600070205080204" pitchFamily="34" charset="-128"/>
                <a:sym typeface="Gill Sans" charset="0"/>
              </a:defRPr>
            </a:lvl3pPr>
            <a:lvl4pPr marL="1630604" indent="-232943">
              <a:defRPr sz="2600">
                <a:solidFill>
                  <a:srgbClr val="000000"/>
                </a:solidFill>
                <a:latin typeface="Gill Sans" charset="0"/>
                <a:ea typeface="MS PGothic" panose="020B0600070205080204" pitchFamily="34" charset="-128"/>
                <a:sym typeface="Gill Sans" charset="0"/>
              </a:defRPr>
            </a:lvl4pPr>
            <a:lvl5pPr marL="2096491" indent="-232943">
              <a:defRPr sz="2600">
                <a:solidFill>
                  <a:srgbClr val="000000"/>
                </a:solidFill>
                <a:latin typeface="Gill Sans" charset="0"/>
                <a:ea typeface="MS PGothic" panose="020B0600070205080204" pitchFamily="34" charset="-128"/>
                <a:sym typeface="Gill Sans" charset="0"/>
              </a:defRPr>
            </a:lvl5pPr>
            <a:lvl6pPr marL="2562377" indent="-232943"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3028264" indent="-232943"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3494151" indent="-232943"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3960038" indent="-232943"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fld id="{CA3E3DB7-FDFB-4928-A365-AF48C6A5C217}" type="slidenum">
              <a:rPr lang="en-US" altLang="en-US" sz="1200">
                <a:solidFill>
                  <a:schemeClr val="tx1"/>
                </a:solidFill>
              </a:rPr>
              <a:pPr/>
              <a:t>52</a:t>
            </a:fld>
            <a:endParaRPr lang="en-US" altLang="en-US" sz="1200">
              <a:solidFill>
                <a:schemeClr val="tx1"/>
              </a:solidFill>
            </a:endParaRPr>
          </a:p>
        </p:txBody>
      </p:sp>
      <p:sp>
        <p:nvSpPr>
          <p:cNvPr id="26627" name="Rectangle 2">
            <a:extLst>
              <a:ext uri="{FF2B5EF4-FFF2-40B4-BE49-F238E27FC236}">
                <a16:creationId xmlns:a16="http://schemas.microsoft.com/office/drawing/2014/main" id="{360417EB-E3E3-44C8-8A34-17B15F151B46}"/>
              </a:ext>
            </a:extLst>
          </p:cNvPr>
          <p:cNvSpPr>
            <a:spLocks noGrp="1" noRot="1" noChangeAspect="1" noChangeArrowheads="1" noTextEdit="1"/>
          </p:cNvSpPr>
          <p:nvPr>
            <p:ph type="sldImg"/>
          </p:nvPr>
        </p:nvSpPr>
        <p:spPr>
          <a:ln/>
        </p:spPr>
      </p:sp>
      <p:sp>
        <p:nvSpPr>
          <p:cNvPr id="2" name="Rectangle 3">
            <a:extLst>
              <a:ext uri="{FF2B5EF4-FFF2-40B4-BE49-F238E27FC236}">
                <a16:creationId xmlns:a16="http://schemas.microsoft.com/office/drawing/2014/main" id="{B28789DD-2DE9-45F2-97D1-2F43FFAA33B4}"/>
              </a:ext>
            </a:extLst>
          </p:cNvPr>
          <p:cNvSpPr>
            <a:spLocks noGrp="1" noChangeArrowheads="1"/>
          </p:cNvSpPr>
          <p:nvPr>
            <p:ph type="body" idx="1"/>
          </p:nvPr>
        </p:nvSpPr>
        <p:spPr/>
        <p:txBody>
          <a:bodyPr/>
          <a:lstStyle/>
          <a:p>
            <a:pPr eaLnBrk="1" hangingPunct="1">
              <a:defRPr/>
            </a:pPr>
            <a:endParaRPr lang="en-US">
              <a:ea typeface="ＭＳ Ｐゴシック" charset="0"/>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D270AE68-FAE5-4C77-83F4-6560750DD69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600">
                <a:solidFill>
                  <a:srgbClr val="000000"/>
                </a:solidFill>
                <a:latin typeface="Gill Sans" charset="0"/>
                <a:ea typeface="MS PGothic" panose="020B0600070205080204" pitchFamily="34" charset="-128"/>
                <a:sym typeface="Gill Sans" charset="0"/>
              </a:defRPr>
            </a:lvl1pPr>
            <a:lvl2pPr marL="757066" indent="-291179">
              <a:defRPr sz="2600">
                <a:solidFill>
                  <a:srgbClr val="000000"/>
                </a:solidFill>
                <a:latin typeface="Gill Sans" charset="0"/>
                <a:ea typeface="MS PGothic" panose="020B0600070205080204" pitchFamily="34" charset="-128"/>
                <a:sym typeface="Gill Sans" charset="0"/>
              </a:defRPr>
            </a:lvl2pPr>
            <a:lvl3pPr marL="1164717" indent="-232943">
              <a:defRPr sz="2600">
                <a:solidFill>
                  <a:srgbClr val="000000"/>
                </a:solidFill>
                <a:latin typeface="Gill Sans" charset="0"/>
                <a:ea typeface="MS PGothic" panose="020B0600070205080204" pitchFamily="34" charset="-128"/>
                <a:sym typeface="Gill Sans" charset="0"/>
              </a:defRPr>
            </a:lvl3pPr>
            <a:lvl4pPr marL="1630604" indent="-232943">
              <a:defRPr sz="2600">
                <a:solidFill>
                  <a:srgbClr val="000000"/>
                </a:solidFill>
                <a:latin typeface="Gill Sans" charset="0"/>
                <a:ea typeface="MS PGothic" panose="020B0600070205080204" pitchFamily="34" charset="-128"/>
                <a:sym typeface="Gill Sans" charset="0"/>
              </a:defRPr>
            </a:lvl4pPr>
            <a:lvl5pPr marL="2096491" indent="-232943">
              <a:defRPr sz="2600">
                <a:solidFill>
                  <a:srgbClr val="000000"/>
                </a:solidFill>
                <a:latin typeface="Gill Sans" charset="0"/>
                <a:ea typeface="MS PGothic" panose="020B0600070205080204" pitchFamily="34" charset="-128"/>
                <a:sym typeface="Gill Sans" charset="0"/>
              </a:defRPr>
            </a:lvl5pPr>
            <a:lvl6pPr marL="2562377" indent="-232943"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6pPr>
            <a:lvl7pPr marL="3028264" indent="-232943"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7pPr>
            <a:lvl8pPr marL="3494151" indent="-232943"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8pPr>
            <a:lvl9pPr marL="3960038" indent="-232943" eaLnBrk="0" fontAlgn="base" hangingPunct="0">
              <a:spcBef>
                <a:spcPct val="0"/>
              </a:spcBef>
              <a:spcAft>
                <a:spcPct val="0"/>
              </a:spcAft>
              <a:defRPr sz="2600">
                <a:solidFill>
                  <a:srgbClr val="000000"/>
                </a:solidFill>
                <a:latin typeface="Gill Sans" charset="0"/>
                <a:ea typeface="MS PGothic" panose="020B0600070205080204" pitchFamily="34" charset="-128"/>
                <a:sym typeface="Gill Sans" charset="0"/>
              </a:defRPr>
            </a:lvl9pPr>
          </a:lstStyle>
          <a:p>
            <a:fld id="{64440D53-DFB5-458B-BC3B-430E718FC23B}" type="slidenum">
              <a:rPr lang="en-US" altLang="en-US" sz="1200">
                <a:solidFill>
                  <a:schemeClr val="tx1"/>
                </a:solidFill>
              </a:rPr>
              <a:pPr/>
              <a:t>53</a:t>
            </a:fld>
            <a:endParaRPr lang="en-US" altLang="en-US" sz="1200">
              <a:solidFill>
                <a:schemeClr val="tx1"/>
              </a:solidFill>
            </a:endParaRPr>
          </a:p>
        </p:txBody>
      </p:sp>
      <p:sp>
        <p:nvSpPr>
          <p:cNvPr id="28675" name="Rectangle 2">
            <a:extLst>
              <a:ext uri="{FF2B5EF4-FFF2-40B4-BE49-F238E27FC236}">
                <a16:creationId xmlns:a16="http://schemas.microsoft.com/office/drawing/2014/main" id="{DE35F30F-340F-44FF-9C8F-990C4B919B39}"/>
              </a:ext>
            </a:extLst>
          </p:cNvPr>
          <p:cNvSpPr>
            <a:spLocks noGrp="1" noRot="1" noChangeAspect="1" noChangeArrowheads="1" noTextEdit="1"/>
          </p:cNvSpPr>
          <p:nvPr>
            <p:ph type="sldImg"/>
          </p:nvPr>
        </p:nvSpPr>
        <p:spPr>
          <a:ln/>
        </p:spPr>
      </p:sp>
      <p:sp>
        <p:nvSpPr>
          <p:cNvPr id="2" name="Rectangle 3">
            <a:extLst>
              <a:ext uri="{FF2B5EF4-FFF2-40B4-BE49-F238E27FC236}">
                <a16:creationId xmlns:a16="http://schemas.microsoft.com/office/drawing/2014/main" id="{574C57F1-D14E-48B5-803B-241A3BD61803}"/>
              </a:ext>
            </a:extLst>
          </p:cNvPr>
          <p:cNvSpPr>
            <a:spLocks noGrp="1" noChangeArrowheads="1"/>
          </p:cNvSpPr>
          <p:nvPr>
            <p:ph type="body" idx="1"/>
          </p:nvPr>
        </p:nvSpPr>
        <p:spPr/>
        <p:txBody>
          <a:bodyPr/>
          <a:lstStyle/>
          <a:p>
            <a:pPr eaLnBrk="1" hangingPunct="1">
              <a:defRPr/>
            </a:pPr>
            <a:endParaRPr lang="en-US">
              <a:ea typeface="ＭＳ Ｐゴシック" charset="0"/>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8374332F-4BFE-4356-9C82-BC48F60D42E2}"/>
              </a:ext>
            </a:extLst>
          </p:cNvPr>
          <p:cNvSpPr>
            <a:spLocks noGrp="1" noRot="1" noChangeAspect="1" noChangeArrowheads="1" noTextEdit="1"/>
          </p:cNvSpPr>
          <p:nvPr>
            <p:ph type="sldImg"/>
          </p:nvPr>
        </p:nvSpPr>
        <p:spPr>
          <a:ln/>
        </p:spPr>
      </p:sp>
      <p:sp>
        <p:nvSpPr>
          <p:cNvPr id="25603" name="Notes Placeholder 2">
            <a:extLst>
              <a:ext uri="{FF2B5EF4-FFF2-40B4-BE49-F238E27FC236}">
                <a16:creationId xmlns:a16="http://schemas.microsoft.com/office/drawing/2014/main" id="{0130EDA6-2E0D-4E45-987E-20606477A15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Writing Center tutors are also available to help you integrate your sources with proper citation techniques.</a:t>
            </a:r>
          </a:p>
        </p:txBody>
      </p:sp>
      <p:sp>
        <p:nvSpPr>
          <p:cNvPr id="25604" name="Slide Number Placeholder 3">
            <a:extLst>
              <a:ext uri="{FF2B5EF4-FFF2-40B4-BE49-F238E27FC236}">
                <a16:creationId xmlns:a16="http://schemas.microsoft.com/office/drawing/2014/main" id="{01B8F448-7A6E-4E8D-8281-3EDD5B93308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DEF08A0-9A0B-4A54-873C-51A7763C0FE4}" type="slidenum">
              <a:rPr lang="en-US" altLang="en-US" smtClean="0"/>
              <a:pPr/>
              <a:t>59</a:t>
            </a:fld>
            <a:endParaRPr lang="en-US" altLang="en-US"/>
          </a:p>
        </p:txBody>
      </p:sp>
    </p:spTree>
    <p:extLst>
      <p:ext uri="{BB962C8B-B14F-4D97-AF65-F5344CB8AC3E}">
        <p14:creationId xmlns:p14="http://schemas.microsoft.com/office/powerpoint/2010/main" val="28911298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685800" y="1714500"/>
            <a:ext cx="7772400" cy="857250"/>
          </a:xfrm>
        </p:spPr>
        <p:txBody>
          <a:bodyPr/>
          <a:lstStyle>
            <a:lvl1pPr>
              <a:defRPr/>
            </a:lvl1pPr>
          </a:lstStyle>
          <a:p>
            <a:r>
              <a:rPr lang="en-US"/>
              <a:t>Click to edit Master title style</a:t>
            </a:r>
          </a:p>
        </p:txBody>
      </p:sp>
      <p:sp>
        <p:nvSpPr>
          <p:cNvPr id="17411" name="Rectangle 3"/>
          <p:cNvSpPr>
            <a:spLocks noGrp="1" noChangeArrowheads="1"/>
          </p:cNvSpPr>
          <p:nvPr>
            <p:ph type="subTitle" idx="1"/>
          </p:nvPr>
        </p:nvSpPr>
        <p:spPr>
          <a:xfrm>
            <a:off x="1371600" y="2914650"/>
            <a:ext cx="6400800" cy="1314450"/>
          </a:xfrm>
        </p:spPr>
        <p:txBody>
          <a:bodyPr/>
          <a:lstStyle>
            <a:lvl1pPr marL="0" indent="0" algn="ctr">
              <a:buFontTx/>
              <a:buNone/>
              <a:defRPr/>
            </a:lvl1pPr>
          </a:lstStyle>
          <a:p>
            <a:r>
              <a:rPr lang="en-US"/>
              <a:t>Click to edit Master subtitle style</a:t>
            </a:r>
          </a:p>
        </p:txBody>
      </p:sp>
      <p:sp>
        <p:nvSpPr>
          <p:cNvPr id="17412" name="Rectangle 4"/>
          <p:cNvSpPr>
            <a:spLocks noGrp="1" noChangeArrowheads="1"/>
          </p:cNvSpPr>
          <p:nvPr>
            <p:ph type="dt" sz="half" idx="2"/>
          </p:nvPr>
        </p:nvSpPr>
        <p:spPr/>
        <p:txBody>
          <a:bodyPr/>
          <a:lstStyle>
            <a:lvl1pPr>
              <a:defRPr/>
            </a:lvl1pPr>
          </a:lstStyle>
          <a:p>
            <a:endParaRPr lang="en-US"/>
          </a:p>
        </p:txBody>
      </p:sp>
      <p:sp>
        <p:nvSpPr>
          <p:cNvPr id="17413" name="Rectangle 5"/>
          <p:cNvSpPr>
            <a:spLocks noGrp="1" noChangeArrowheads="1"/>
          </p:cNvSpPr>
          <p:nvPr>
            <p:ph type="ftr" sz="quarter" idx="3"/>
          </p:nvPr>
        </p:nvSpPr>
        <p:spPr/>
        <p:txBody>
          <a:bodyPr/>
          <a:lstStyle>
            <a:lvl1pPr>
              <a:defRPr/>
            </a:lvl1pPr>
          </a:lstStyle>
          <a:p>
            <a:endParaRPr lang="en-US"/>
          </a:p>
        </p:txBody>
      </p:sp>
      <p:sp>
        <p:nvSpPr>
          <p:cNvPr id="17414" name="Rectangle 6"/>
          <p:cNvSpPr>
            <a:spLocks noGrp="1" noChangeArrowheads="1"/>
          </p:cNvSpPr>
          <p:nvPr>
            <p:ph type="sldNum" sz="quarter" idx="4"/>
          </p:nvPr>
        </p:nvSpPr>
        <p:spPr/>
        <p:txBody>
          <a:bodyPr/>
          <a:lstStyle>
            <a:lvl1pPr>
              <a:defRPr/>
            </a:lvl1pPr>
          </a:lstStyle>
          <a:p>
            <a:fld id="{92860E69-268C-40AD-9988-A026B7D9E56D}" type="slidenum">
              <a:rPr lang="en-US"/>
              <a:pPr/>
              <a:t>‹#›</a:t>
            </a:fld>
            <a:endParaRPr lang="en-US"/>
          </a:p>
        </p:txBody>
      </p:sp>
      <p:pic>
        <p:nvPicPr>
          <p:cNvPr id="17416" name="Picture 8" descr="HUswoosh_BR"/>
          <p:cNvPicPr>
            <a:picLocks noChangeAspect="1" noChangeArrowheads="1"/>
          </p:cNvPicPr>
          <p:nvPr userDrawn="1"/>
        </p:nvPicPr>
        <p:blipFill>
          <a:blip r:embed="rId2" cstate="print"/>
          <a:srcRect/>
          <a:stretch>
            <a:fillRect/>
          </a:stretch>
        </p:blipFill>
        <p:spPr bwMode="auto">
          <a:xfrm>
            <a:off x="0" y="2487216"/>
            <a:ext cx="9144000" cy="2656284"/>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B6466DC-74A7-4F4C-AA00-CA2C69718BC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228600"/>
            <a:ext cx="1752600" cy="4343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905000" y="228600"/>
            <a:ext cx="5105400" cy="4343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E566536-6C98-47F4-B53E-9F7ADE0400FD}"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B2006C2-673B-464A-8430-02B0BEE75816}"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CF6D967-45BC-46B1-9D18-7709C2F69652}"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1200" y="1485900"/>
            <a:ext cx="33909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24500" y="1485900"/>
            <a:ext cx="33909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1E3A85F-5992-4E68-9C40-B9513E693AF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1D7CFA1B-C555-44AC-ACB1-2226B325B544}"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E34F45B4-29C4-4B89-8E20-D5D01491239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474A51E-D3D7-473A-80AB-7639BBC625BC}"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7"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6"/>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7"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5D1665B-6303-49C5-A887-B69697626F42}"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11"/>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F65C3A1-4EDB-43F7-A8DE-DC0EFAF32F39}"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C1B05C"/>
            </a:gs>
            <a:gs pos="100000">
              <a:srgbClr val="C1B05C">
                <a:gamma/>
                <a:tint val="22353"/>
                <a:invGamma/>
              </a:srgbClr>
            </a:gs>
          </a:gsLst>
          <a:path path="rect">
            <a:fillToRect r="100000" b="100000"/>
          </a:path>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05000" y="228600"/>
            <a:ext cx="7010400" cy="8572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1981200" y="1485900"/>
            <a:ext cx="69342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4686300"/>
            <a:ext cx="19050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n-US"/>
          </a:p>
        </p:txBody>
      </p:sp>
      <p:sp>
        <p:nvSpPr>
          <p:cNvPr id="1030" name="Rectangle 6"/>
          <p:cNvSpPr>
            <a:spLocks noGrp="1" noChangeArrowheads="1"/>
          </p:cNvSpPr>
          <p:nvPr>
            <p:ph type="sldNum" sz="quarter" idx="4"/>
          </p:nvPr>
        </p:nvSpPr>
        <p:spPr bwMode="auto">
          <a:xfrm>
            <a:off x="6553200" y="4686300"/>
            <a:ext cx="19050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9AEBCC6D-D05B-405B-8475-58E220C548C3}"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3600">
          <a:solidFill>
            <a:schemeClr val="tx2"/>
          </a:solidFill>
          <a:latin typeface="Tahoma" pitchFamily="34" charset="0"/>
        </a:defRPr>
      </a:lvl2pPr>
      <a:lvl3pPr algn="ctr" rtl="0" fontAlgn="base">
        <a:spcBef>
          <a:spcPct val="0"/>
        </a:spcBef>
        <a:spcAft>
          <a:spcPct val="0"/>
        </a:spcAft>
        <a:defRPr sz="3600">
          <a:solidFill>
            <a:schemeClr val="tx2"/>
          </a:solidFill>
          <a:latin typeface="Tahoma" pitchFamily="34" charset="0"/>
        </a:defRPr>
      </a:lvl3pPr>
      <a:lvl4pPr algn="ctr" rtl="0" fontAlgn="base">
        <a:spcBef>
          <a:spcPct val="0"/>
        </a:spcBef>
        <a:spcAft>
          <a:spcPct val="0"/>
        </a:spcAft>
        <a:defRPr sz="3600">
          <a:solidFill>
            <a:schemeClr val="tx2"/>
          </a:solidFill>
          <a:latin typeface="Tahoma" pitchFamily="34" charset="0"/>
        </a:defRPr>
      </a:lvl4pPr>
      <a:lvl5pPr algn="ctr" rtl="0" fontAlgn="base">
        <a:spcBef>
          <a:spcPct val="0"/>
        </a:spcBef>
        <a:spcAft>
          <a:spcPct val="0"/>
        </a:spcAft>
        <a:defRPr sz="3600">
          <a:solidFill>
            <a:schemeClr val="tx2"/>
          </a:solidFill>
          <a:latin typeface="Tahoma" pitchFamily="34" charset="0"/>
        </a:defRPr>
      </a:lvl5pPr>
      <a:lvl6pPr marL="457200" algn="ctr" rtl="0" fontAlgn="base">
        <a:spcBef>
          <a:spcPct val="0"/>
        </a:spcBef>
        <a:spcAft>
          <a:spcPct val="0"/>
        </a:spcAft>
        <a:defRPr sz="3600">
          <a:solidFill>
            <a:schemeClr val="tx2"/>
          </a:solidFill>
          <a:latin typeface="Tahoma" pitchFamily="34" charset="0"/>
        </a:defRPr>
      </a:lvl6pPr>
      <a:lvl7pPr marL="914400" algn="ctr" rtl="0" fontAlgn="base">
        <a:spcBef>
          <a:spcPct val="0"/>
        </a:spcBef>
        <a:spcAft>
          <a:spcPct val="0"/>
        </a:spcAft>
        <a:defRPr sz="3600">
          <a:solidFill>
            <a:schemeClr val="tx2"/>
          </a:solidFill>
          <a:latin typeface="Tahoma" pitchFamily="34" charset="0"/>
        </a:defRPr>
      </a:lvl7pPr>
      <a:lvl8pPr marL="1371600" algn="ctr" rtl="0" fontAlgn="base">
        <a:spcBef>
          <a:spcPct val="0"/>
        </a:spcBef>
        <a:spcAft>
          <a:spcPct val="0"/>
        </a:spcAft>
        <a:defRPr sz="3600">
          <a:solidFill>
            <a:schemeClr val="tx2"/>
          </a:solidFill>
          <a:latin typeface="Tahoma" pitchFamily="34" charset="0"/>
        </a:defRPr>
      </a:lvl8pPr>
      <a:lvl9pPr marL="1828800" algn="ctr" rtl="0" fontAlgn="base">
        <a:spcBef>
          <a:spcPct val="0"/>
        </a:spcBef>
        <a:spcAft>
          <a:spcPct val="0"/>
        </a:spcAft>
        <a:defRPr sz="3600">
          <a:solidFill>
            <a:schemeClr val="tx2"/>
          </a:solidFill>
          <a:latin typeface="Tahoma" pitchFamily="34" charset="0"/>
        </a:defRPr>
      </a:lvl9pPr>
    </p:titleStyle>
    <p:bodyStyle>
      <a:lvl1pPr marL="342900" indent="-342900" algn="l" rtl="0" fontAlgn="base">
        <a:spcBef>
          <a:spcPct val="20000"/>
        </a:spcBef>
        <a:spcAft>
          <a:spcPct val="0"/>
        </a:spcAft>
        <a:buChar char="•"/>
        <a:defRPr sz="2400">
          <a:solidFill>
            <a:schemeClr val="bg2"/>
          </a:solidFill>
          <a:latin typeface="+mn-lt"/>
          <a:ea typeface="+mn-ea"/>
          <a:cs typeface="+mn-cs"/>
        </a:defRPr>
      </a:lvl1pPr>
      <a:lvl2pPr marL="742950" indent="-285750" algn="l" rtl="0" fontAlgn="base">
        <a:spcBef>
          <a:spcPct val="20000"/>
        </a:spcBef>
        <a:spcAft>
          <a:spcPct val="0"/>
        </a:spcAft>
        <a:buChar char="–"/>
        <a:defRPr>
          <a:solidFill>
            <a:schemeClr val="bg2"/>
          </a:solidFill>
          <a:latin typeface="+mn-lt"/>
        </a:defRPr>
      </a:lvl2pPr>
      <a:lvl3pPr marL="1143000" indent="-228600" algn="l" rtl="0" fontAlgn="base">
        <a:spcBef>
          <a:spcPct val="20000"/>
        </a:spcBef>
        <a:spcAft>
          <a:spcPct val="0"/>
        </a:spcAft>
        <a:buChar char="•"/>
        <a:defRPr>
          <a:solidFill>
            <a:schemeClr val="bg2"/>
          </a:solidFill>
          <a:latin typeface="+mn-lt"/>
        </a:defRPr>
      </a:lvl3pPr>
      <a:lvl4pPr marL="1600200" indent="-228600" algn="l" rtl="0" fontAlgn="base">
        <a:spcBef>
          <a:spcPct val="20000"/>
        </a:spcBef>
        <a:spcAft>
          <a:spcPct val="0"/>
        </a:spcAft>
        <a:buChar char="–"/>
        <a:defRPr>
          <a:solidFill>
            <a:schemeClr val="bg2"/>
          </a:solidFill>
          <a:latin typeface="+mn-lt"/>
        </a:defRPr>
      </a:lvl4pPr>
      <a:lvl5pPr marL="2057400" indent="-228600" algn="l" rtl="0" fontAlgn="base">
        <a:spcBef>
          <a:spcPct val="20000"/>
        </a:spcBef>
        <a:spcAft>
          <a:spcPct val="0"/>
        </a:spcAft>
        <a:buChar char="»"/>
        <a:defRPr>
          <a:solidFill>
            <a:schemeClr val="bg2"/>
          </a:solidFill>
          <a:latin typeface="+mn-lt"/>
        </a:defRPr>
      </a:lvl5pPr>
      <a:lvl6pPr marL="2514600" indent="-228600" algn="l" rtl="0" fontAlgn="base">
        <a:spcBef>
          <a:spcPct val="20000"/>
        </a:spcBef>
        <a:spcAft>
          <a:spcPct val="0"/>
        </a:spcAft>
        <a:buChar char="»"/>
        <a:defRPr>
          <a:solidFill>
            <a:schemeClr val="bg2"/>
          </a:solidFill>
          <a:latin typeface="+mn-lt"/>
        </a:defRPr>
      </a:lvl6pPr>
      <a:lvl7pPr marL="2971800" indent="-228600" algn="l" rtl="0" fontAlgn="base">
        <a:spcBef>
          <a:spcPct val="20000"/>
        </a:spcBef>
        <a:spcAft>
          <a:spcPct val="0"/>
        </a:spcAft>
        <a:buChar char="»"/>
        <a:defRPr>
          <a:solidFill>
            <a:schemeClr val="bg2"/>
          </a:solidFill>
          <a:latin typeface="+mn-lt"/>
        </a:defRPr>
      </a:lvl7pPr>
      <a:lvl8pPr marL="3429000" indent="-228600" algn="l" rtl="0" fontAlgn="base">
        <a:spcBef>
          <a:spcPct val="20000"/>
        </a:spcBef>
        <a:spcAft>
          <a:spcPct val="0"/>
        </a:spcAft>
        <a:buChar char="»"/>
        <a:defRPr>
          <a:solidFill>
            <a:schemeClr val="bg2"/>
          </a:solidFill>
          <a:latin typeface="+mn-lt"/>
        </a:defRPr>
      </a:lvl8pPr>
      <a:lvl9pPr marL="3886200" indent="-228600" algn="l" rtl="0" fontAlgn="base">
        <a:spcBef>
          <a:spcPct val="20000"/>
        </a:spcBef>
        <a:spcAft>
          <a:spcPct val="0"/>
        </a:spcAft>
        <a:buChar char="»"/>
        <a:defRPr>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en.wikipedia.org/wiki/File:No-Symbol.png"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atilazz.deviantart.com/art/collage-of-polaroids-136427823"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atilazz.deviantart.com/art/collage-of-polaroids-136427823"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calvin.edu/library/knightcite/index.php"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library.harrisburgu.edu/wos" TargetMode="External"/><Relationship Id="rId5" Type="http://schemas.openxmlformats.org/officeDocument/2006/relationships/hyperlink" Target="http://www.citefast.com/" TargetMode="External"/><Relationship Id="rId4" Type="http://schemas.openxmlformats.org/officeDocument/2006/relationships/hyperlink" Target="http://www.bibme.org/apa"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library.harrisburgu.edu/apa/"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www.bettertechtips.com/web/5-best-educational-search-engines-student/"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youtu.be/Vbv2DCezuF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library.harrisburgu.edu/hom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library.harrisburgu.edu/home/" TargetMode="External"/><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hyperlink" Target="https://library.harrisburgu.edu/" TargetMode="External"/><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mmjgwrites.wordpress.com/" TargetMode="External"/><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commons.wikimedia.org/wiki/File:Appalachian_Trail_at_Newfound_Gap.JPG"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Rectangle 7"/>
          <p:cNvSpPr>
            <a:spLocks noGrp="1" noChangeArrowheads="1"/>
          </p:cNvSpPr>
          <p:nvPr>
            <p:ph type="title"/>
          </p:nvPr>
        </p:nvSpPr>
        <p:spPr>
          <a:xfrm>
            <a:off x="817418" y="989410"/>
            <a:ext cx="7772400" cy="2268140"/>
          </a:xfrm>
          <a:noFill/>
          <a:ln/>
        </p:spPr>
        <p:txBody>
          <a:bodyPr/>
          <a:lstStyle/>
          <a:p>
            <a:r>
              <a:rPr lang="en-US" sz="3600">
                <a:solidFill>
                  <a:srgbClr val="003D32"/>
                </a:solidFill>
                <a:cs typeface="Times New Roman" pitchFamily="18" charset="0"/>
              </a:rPr>
              <a:t>GRAD 695: </a:t>
            </a:r>
            <a:br>
              <a:rPr lang="en-US" sz="3600">
                <a:solidFill>
                  <a:srgbClr val="003D32"/>
                </a:solidFill>
                <a:cs typeface="Times New Roman" pitchFamily="18" charset="0"/>
              </a:rPr>
            </a:br>
            <a:r>
              <a:rPr lang="en-US" sz="3600">
                <a:solidFill>
                  <a:srgbClr val="003D32"/>
                </a:solidFill>
                <a:cs typeface="Times New Roman" pitchFamily="18" charset="0"/>
              </a:rPr>
              <a:t>How to conduct Research for a Lit Review</a:t>
            </a:r>
          </a:p>
        </p:txBody>
      </p:sp>
      <p:sp>
        <p:nvSpPr>
          <p:cNvPr id="16392" name="Rectangle 8"/>
          <p:cNvSpPr>
            <a:spLocks noGrp="1" noChangeArrowheads="1"/>
          </p:cNvSpPr>
          <p:nvPr>
            <p:ph type="body" idx="1"/>
          </p:nvPr>
        </p:nvSpPr>
        <p:spPr>
          <a:xfrm>
            <a:off x="685800" y="3028950"/>
            <a:ext cx="7772400" cy="1125140"/>
          </a:xfrm>
          <a:ln/>
        </p:spPr>
        <p:txBody>
          <a:bodyPr/>
          <a:lstStyle/>
          <a:p>
            <a:pPr algn="ctr">
              <a:buFontTx/>
              <a:buNone/>
            </a:pPr>
            <a:endParaRPr lang="en-US">
              <a:solidFill>
                <a:srgbClr val="003D32"/>
              </a:solidFill>
              <a:cs typeface="Times New Roman" pitchFamily="18" charset="0"/>
            </a:endParaRPr>
          </a:p>
          <a:p>
            <a:pPr algn="ctr">
              <a:buFontTx/>
              <a:buNone/>
            </a:pPr>
            <a:r>
              <a:rPr lang="en-US" sz="4000">
                <a:solidFill>
                  <a:srgbClr val="003D32"/>
                </a:solidFill>
                <a:cs typeface="Times New Roman" pitchFamily="18" charset="0"/>
              </a:rPr>
              <a:t>Library</a:t>
            </a:r>
          </a:p>
        </p:txBody>
      </p:sp>
      <p:pic>
        <p:nvPicPr>
          <p:cNvPr id="12" name="Picture 13" descr="HU_CMYK_gold_green-logo"/>
          <p:cNvPicPr>
            <a:picLocks noChangeAspect="1" noChangeArrowheads="1"/>
          </p:cNvPicPr>
          <p:nvPr/>
        </p:nvPicPr>
        <p:blipFill>
          <a:blip r:embed="rId3" cstate="print"/>
          <a:srcRect/>
          <a:stretch>
            <a:fillRect/>
          </a:stretch>
        </p:blipFill>
        <p:spPr bwMode="auto">
          <a:xfrm>
            <a:off x="6781800" y="4452937"/>
            <a:ext cx="1828800" cy="557213"/>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9FAA-705E-4B26-B3CC-290D7848E6E1}"/>
              </a:ext>
            </a:extLst>
          </p:cNvPr>
          <p:cNvSpPr>
            <a:spLocks noGrp="1"/>
          </p:cNvSpPr>
          <p:nvPr>
            <p:ph type="title"/>
          </p:nvPr>
        </p:nvSpPr>
        <p:spPr/>
        <p:txBody>
          <a:bodyPr/>
          <a:lstStyle/>
          <a:p>
            <a:r>
              <a:rPr lang="en-US" dirty="0"/>
              <a:t>Strategy: Lit Reviews</a:t>
            </a:r>
          </a:p>
        </p:txBody>
      </p:sp>
      <p:sp>
        <p:nvSpPr>
          <p:cNvPr id="3" name="Content Placeholder 2">
            <a:extLst>
              <a:ext uri="{FF2B5EF4-FFF2-40B4-BE49-F238E27FC236}">
                <a16:creationId xmlns:a16="http://schemas.microsoft.com/office/drawing/2014/main" id="{3121DC45-F532-4695-BA12-D2367DA839EE}"/>
              </a:ext>
            </a:extLst>
          </p:cNvPr>
          <p:cNvSpPr>
            <a:spLocks noGrp="1"/>
          </p:cNvSpPr>
          <p:nvPr>
            <p:ph idx="1"/>
          </p:nvPr>
        </p:nvSpPr>
        <p:spPr>
          <a:xfrm>
            <a:off x="457647" y="1063191"/>
            <a:ext cx="8228707" cy="3393839"/>
          </a:xfrm>
        </p:spPr>
        <p:txBody>
          <a:bodyPr/>
          <a:lstStyle/>
          <a:p>
            <a:pPr marL="457200" indent="-457200" algn="l">
              <a:buFont typeface="+mj-lt"/>
              <a:buAutoNum type="arabicPeriod"/>
            </a:pPr>
            <a:r>
              <a:rPr lang="en-US" sz="2000" dirty="0">
                <a:solidFill>
                  <a:schemeClr val="tx1"/>
                </a:solidFill>
              </a:rPr>
              <a:t>Locate already published literature reviews (or academic studies that have a lengthy lit review section) about your topic. </a:t>
            </a:r>
          </a:p>
          <a:p>
            <a:pPr marL="457200" indent="-457200" algn="l">
              <a:buFont typeface="+mj-lt"/>
              <a:buAutoNum type="arabicPeriod"/>
            </a:pPr>
            <a:r>
              <a:rPr lang="en-US" sz="2000" dirty="0">
                <a:solidFill>
                  <a:schemeClr val="tx1"/>
                </a:solidFill>
              </a:rPr>
              <a:t>Take special note of any studies included in the lit review that you want to learn more about</a:t>
            </a:r>
          </a:p>
          <a:p>
            <a:pPr marL="457200" indent="-457200" algn="l">
              <a:buFont typeface="+mj-lt"/>
              <a:buAutoNum type="arabicPeriod"/>
            </a:pPr>
            <a:r>
              <a:rPr lang="en-US" sz="2000" dirty="0">
                <a:solidFill>
                  <a:schemeClr val="tx1"/>
                </a:solidFill>
              </a:rPr>
              <a:t>Locate those studies that interest you</a:t>
            </a:r>
          </a:p>
          <a:p>
            <a:pPr marL="457200" indent="-457200" algn="l">
              <a:buFont typeface="+mj-lt"/>
              <a:buAutoNum type="arabicPeriod"/>
            </a:pPr>
            <a:r>
              <a:rPr lang="en-US" sz="2000" dirty="0">
                <a:solidFill>
                  <a:schemeClr val="tx1"/>
                </a:solidFill>
              </a:rPr>
              <a:t>Sort and save the studies to your EBSCO account, folders on your computer, or a citation manager</a:t>
            </a:r>
          </a:p>
          <a:p>
            <a:pPr marL="457200" indent="-457200" algn="l">
              <a:buFont typeface="+mj-lt"/>
              <a:buAutoNum type="arabicPeriod"/>
            </a:pPr>
            <a:r>
              <a:rPr lang="en-US" sz="2000" dirty="0">
                <a:solidFill>
                  <a:schemeClr val="tx1"/>
                </a:solidFill>
              </a:rPr>
              <a:t>If necessary, request any articles using the Interlibrary Loan</a:t>
            </a:r>
          </a:p>
          <a:p>
            <a:pPr marL="457200" indent="-457200" algn="l">
              <a:buFont typeface="+mj-lt"/>
              <a:buAutoNum type="arabicPeriod"/>
            </a:pPr>
            <a:r>
              <a:rPr lang="en-US" sz="2000" dirty="0">
                <a:solidFill>
                  <a:schemeClr val="tx1"/>
                </a:solidFill>
              </a:rPr>
              <a:t>Search some more!</a:t>
            </a:r>
          </a:p>
        </p:txBody>
      </p:sp>
    </p:spTree>
    <p:extLst>
      <p:ext uri="{BB962C8B-B14F-4D97-AF65-F5344CB8AC3E}">
        <p14:creationId xmlns:p14="http://schemas.microsoft.com/office/powerpoint/2010/main" val="223325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AF1AB1-CBE0-46F4-B73E-739F0ED70FA9}"/>
              </a:ext>
            </a:extLst>
          </p:cNvPr>
          <p:cNvPicPr>
            <a:picLocks noChangeAspect="1"/>
          </p:cNvPicPr>
          <p:nvPr/>
        </p:nvPicPr>
        <p:blipFill>
          <a:blip r:embed="rId2"/>
          <a:stretch>
            <a:fillRect/>
          </a:stretch>
        </p:blipFill>
        <p:spPr>
          <a:xfrm>
            <a:off x="1997900" y="0"/>
            <a:ext cx="5148199" cy="4309845"/>
          </a:xfrm>
          <a:prstGeom prst="rect">
            <a:avLst/>
          </a:prstGeom>
        </p:spPr>
      </p:pic>
      <p:sp>
        <p:nvSpPr>
          <p:cNvPr id="3" name="Rectangle 2">
            <a:extLst>
              <a:ext uri="{FF2B5EF4-FFF2-40B4-BE49-F238E27FC236}">
                <a16:creationId xmlns:a16="http://schemas.microsoft.com/office/drawing/2014/main" id="{6FE3457A-E755-4C4A-8B7E-1DA91D36C0D3}"/>
              </a:ext>
            </a:extLst>
          </p:cNvPr>
          <p:cNvSpPr/>
          <p:nvPr/>
        </p:nvSpPr>
        <p:spPr bwMode="auto">
          <a:xfrm>
            <a:off x="5638800" y="742950"/>
            <a:ext cx="1143000" cy="228600"/>
          </a:xfrm>
          <a:prstGeom prst="rect">
            <a:avLst/>
          </a:prstGeom>
          <a:noFill/>
          <a:ln w="57150" cap="flat" cmpd="sng" algn="ctr">
            <a:solidFill>
              <a:schemeClr val="accent6">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ＭＳ Ｐゴシック" charset="0"/>
              <a:sym typeface="Gill Sans" charset="0"/>
            </a:endParaRPr>
          </a:p>
        </p:txBody>
      </p:sp>
    </p:spTree>
    <p:extLst>
      <p:ext uri="{BB962C8B-B14F-4D97-AF65-F5344CB8AC3E}">
        <p14:creationId xmlns:p14="http://schemas.microsoft.com/office/powerpoint/2010/main" val="345549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14AB3F-8B27-4321-A947-12AB94DC2480}"/>
              </a:ext>
            </a:extLst>
          </p:cNvPr>
          <p:cNvPicPr>
            <a:picLocks noChangeAspect="1"/>
          </p:cNvPicPr>
          <p:nvPr/>
        </p:nvPicPr>
        <p:blipFill rotWithShape="1">
          <a:blip r:embed="rId2"/>
          <a:srcRect t="1852"/>
          <a:stretch/>
        </p:blipFill>
        <p:spPr>
          <a:xfrm>
            <a:off x="1753468" y="133350"/>
            <a:ext cx="5637064" cy="4143072"/>
          </a:xfrm>
          <a:prstGeom prst="rect">
            <a:avLst/>
          </a:prstGeom>
        </p:spPr>
      </p:pic>
    </p:spTree>
    <p:extLst>
      <p:ext uri="{BB962C8B-B14F-4D97-AF65-F5344CB8AC3E}">
        <p14:creationId xmlns:p14="http://schemas.microsoft.com/office/powerpoint/2010/main" val="157372154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14AB3F-8B27-4321-A947-12AB94DC2480}"/>
              </a:ext>
            </a:extLst>
          </p:cNvPr>
          <p:cNvPicPr>
            <a:picLocks noChangeAspect="1"/>
          </p:cNvPicPr>
          <p:nvPr/>
        </p:nvPicPr>
        <p:blipFill rotWithShape="1">
          <a:blip r:embed="rId2"/>
          <a:srcRect t="1852"/>
          <a:stretch/>
        </p:blipFill>
        <p:spPr>
          <a:xfrm>
            <a:off x="1753468" y="133350"/>
            <a:ext cx="5637064" cy="4143072"/>
          </a:xfrm>
          <a:prstGeom prst="rect">
            <a:avLst/>
          </a:prstGeom>
        </p:spPr>
      </p:pic>
      <p:sp>
        <p:nvSpPr>
          <p:cNvPr id="3" name="Rectangle 2">
            <a:extLst>
              <a:ext uri="{FF2B5EF4-FFF2-40B4-BE49-F238E27FC236}">
                <a16:creationId xmlns:a16="http://schemas.microsoft.com/office/drawing/2014/main" id="{8DC1A1C5-6814-487E-9208-D5005806FC94}"/>
              </a:ext>
            </a:extLst>
          </p:cNvPr>
          <p:cNvSpPr/>
          <p:nvPr/>
        </p:nvSpPr>
        <p:spPr bwMode="auto">
          <a:xfrm>
            <a:off x="1753468" y="2190750"/>
            <a:ext cx="5637064" cy="685800"/>
          </a:xfrm>
          <a:prstGeom prst="rect">
            <a:avLst/>
          </a:prstGeom>
          <a:noFill/>
          <a:ln w="38100" cap="flat" cmpd="sng" algn="ctr">
            <a:solidFill>
              <a:schemeClr val="accent6">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ＭＳ Ｐゴシック" charset="0"/>
              <a:sym typeface="Gill Sans" charset="0"/>
            </a:endParaRPr>
          </a:p>
        </p:txBody>
      </p:sp>
    </p:spTree>
    <p:extLst>
      <p:ext uri="{BB962C8B-B14F-4D97-AF65-F5344CB8AC3E}">
        <p14:creationId xmlns:p14="http://schemas.microsoft.com/office/powerpoint/2010/main" val="2968589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AD15B7-B87F-4B35-8209-06B2110BF377}"/>
              </a:ext>
            </a:extLst>
          </p:cNvPr>
          <p:cNvPicPr>
            <a:picLocks noChangeAspect="1"/>
          </p:cNvPicPr>
          <p:nvPr/>
        </p:nvPicPr>
        <p:blipFill>
          <a:blip r:embed="rId2"/>
          <a:stretch>
            <a:fillRect/>
          </a:stretch>
        </p:blipFill>
        <p:spPr>
          <a:xfrm>
            <a:off x="307126" y="662096"/>
            <a:ext cx="8288713" cy="4819502"/>
          </a:xfrm>
          <a:prstGeom prst="rect">
            <a:avLst/>
          </a:prstGeom>
        </p:spPr>
      </p:pic>
      <p:sp>
        <p:nvSpPr>
          <p:cNvPr id="4" name="Title 1">
            <a:extLst>
              <a:ext uri="{FF2B5EF4-FFF2-40B4-BE49-F238E27FC236}">
                <a16:creationId xmlns:a16="http://schemas.microsoft.com/office/drawing/2014/main" id="{25D869A6-C83D-4856-8F89-1903DF09DA25}"/>
              </a:ext>
            </a:extLst>
          </p:cNvPr>
          <p:cNvSpPr txBox="1">
            <a:spLocks/>
          </p:cNvSpPr>
          <p:nvPr/>
        </p:nvSpPr>
        <p:spPr>
          <a:xfrm>
            <a:off x="855287" y="-21958"/>
            <a:ext cx="7010400" cy="857250"/>
          </a:xfrm>
          <a:prstGeom prst="rect">
            <a:avLst/>
          </a:prstGeom>
        </p:spPr>
        <p:txBody>
          <a:bodyPr/>
          <a:lstStyle>
            <a:lvl1pPr algn="ctr"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3600">
                <a:solidFill>
                  <a:schemeClr val="tx2"/>
                </a:solidFill>
                <a:latin typeface="Tahoma" pitchFamily="34" charset="0"/>
              </a:defRPr>
            </a:lvl2pPr>
            <a:lvl3pPr algn="ctr" rtl="0" fontAlgn="base">
              <a:spcBef>
                <a:spcPct val="0"/>
              </a:spcBef>
              <a:spcAft>
                <a:spcPct val="0"/>
              </a:spcAft>
              <a:defRPr sz="3600">
                <a:solidFill>
                  <a:schemeClr val="tx2"/>
                </a:solidFill>
                <a:latin typeface="Tahoma" pitchFamily="34" charset="0"/>
              </a:defRPr>
            </a:lvl3pPr>
            <a:lvl4pPr algn="ctr" rtl="0" fontAlgn="base">
              <a:spcBef>
                <a:spcPct val="0"/>
              </a:spcBef>
              <a:spcAft>
                <a:spcPct val="0"/>
              </a:spcAft>
              <a:defRPr sz="3600">
                <a:solidFill>
                  <a:schemeClr val="tx2"/>
                </a:solidFill>
                <a:latin typeface="Tahoma" pitchFamily="34" charset="0"/>
              </a:defRPr>
            </a:lvl4pPr>
            <a:lvl5pPr algn="ctr" rtl="0" fontAlgn="base">
              <a:spcBef>
                <a:spcPct val="0"/>
              </a:spcBef>
              <a:spcAft>
                <a:spcPct val="0"/>
              </a:spcAft>
              <a:defRPr sz="3600">
                <a:solidFill>
                  <a:schemeClr val="tx2"/>
                </a:solidFill>
                <a:latin typeface="Tahoma" pitchFamily="34" charset="0"/>
              </a:defRPr>
            </a:lvl5pPr>
            <a:lvl6pPr marL="457200" algn="ctr" rtl="0" fontAlgn="base">
              <a:spcBef>
                <a:spcPct val="0"/>
              </a:spcBef>
              <a:spcAft>
                <a:spcPct val="0"/>
              </a:spcAft>
              <a:defRPr sz="3600">
                <a:solidFill>
                  <a:schemeClr val="tx2"/>
                </a:solidFill>
                <a:latin typeface="Tahoma" pitchFamily="34" charset="0"/>
              </a:defRPr>
            </a:lvl6pPr>
            <a:lvl7pPr marL="914400" algn="ctr" rtl="0" fontAlgn="base">
              <a:spcBef>
                <a:spcPct val="0"/>
              </a:spcBef>
              <a:spcAft>
                <a:spcPct val="0"/>
              </a:spcAft>
              <a:defRPr sz="3600">
                <a:solidFill>
                  <a:schemeClr val="tx2"/>
                </a:solidFill>
                <a:latin typeface="Tahoma" pitchFamily="34" charset="0"/>
              </a:defRPr>
            </a:lvl7pPr>
            <a:lvl8pPr marL="1371600" algn="ctr" rtl="0" fontAlgn="base">
              <a:spcBef>
                <a:spcPct val="0"/>
              </a:spcBef>
              <a:spcAft>
                <a:spcPct val="0"/>
              </a:spcAft>
              <a:defRPr sz="3600">
                <a:solidFill>
                  <a:schemeClr val="tx2"/>
                </a:solidFill>
                <a:latin typeface="Tahoma" pitchFamily="34" charset="0"/>
              </a:defRPr>
            </a:lvl8pPr>
            <a:lvl9pPr marL="1828800" algn="ctr" rtl="0" fontAlgn="base">
              <a:spcBef>
                <a:spcPct val="0"/>
              </a:spcBef>
              <a:spcAft>
                <a:spcPct val="0"/>
              </a:spcAft>
              <a:defRPr sz="3600">
                <a:solidFill>
                  <a:schemeClr val="tx2"/>
                </a:solidFill>
                <a:latin typeface="Tahoma" pitchFamily="34" charset="0"/>
              </a:defRPr>
            </a:lvl9pPr>
          </a:lstStyle>
          <a:p>
            <a:r>
              <a:rPr lang="en-US" kern="0" dirty="0"/>
              <a:t>Search the library for the item</a:t>
            </a:r>
          </a:p>
        </p:txBody>
      </p:sp>
    </p:spTree>
    <p:extLst>
      <p:ext uri="{BB962C8B-B14F-4D97-AF65-F5344CB8AC3E}">
        <p14:creationId xmlns:p14="http://schemas.microsoft.com/office/powerpoint/2010/main" val="501491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68CC4-128F-41FA-8103-7EE9F55B924B}"/>
              </a:ext>
            </a:extLst>
          </p:cNvPr>
          <p:cNvPicPr>
            <a:picLocks noChangeAspect="1"/>
          </p:cNvPicPr>
          <p:nvPr/>
        </p:nvPicPr>
        <p:blipFill>
          <a:blip r:embed="rId2"/>
          <a:stretch>
            <a:fillRect/>
          </a:stretch>
        </p:blipFill>
        <p:spPr>
          <a:xfrm>
            <a:off x="0" y="1030195"/>
            <a:ext cx="9144000" cy="4060332"/>
          </a:xfrm>
          <a:prstGeom prst="rect">
            <a:avLst/>
          </a:prstGeom>
        </p:spPr>
      </p:pic>
      <p:sp>
        <p:nvSpPr>
          <p:cNvPr id="4" name="Title 1">
            <a:extLst>
              <a:ext uri="{FF2B5EF4-FFF2-40B4-BE49-F238E27FC236}">
                <a16:creationId xmlns:a16="http://schemas.microsoft.com/office/drawing/2014/main" id="{DBD13B41-84EC-4786-8ABD-30B88A031DCE}"/>
              </a:ext>
            </a:extLst>
          </p:cNvPr>
          <p:cNvSpPr txBox="1">
            <a:spLocks/>
          </p:cNvSpPr>
          <p:nvPr/>
        </p:nvSpPr>
        <p:spPr>
          <a:xfrm>
            <a:off x="153564" y="-21958"/>
            <a:ext cx="8801972" cy="857250"/>
          </a:xfrm>
          <a:prstGeom prst="rect">
            <a:avLst/>
          </a:prstGeom>
        </p:spPr>
        <p:txBody>
          <a:bodyPr/>
          <a:lstStyle>
            <a:lvl1pPr algn="ctr" rtl="0" fontAlgn="base">
              <a:spcBef>
                <a:spcPct val="0"/>
              </a:spcBef>
              <a:spcAft>
                <a:spcPct val="0"/>
              </a:spcAft>
              <a:defRPr sz="3600">
                <a:solidFill>
                  <a:schemeClr val="tx2"/>
                </a:solidFill>
                <a:latin typeface="+mj-lt"/>
                <a:ea typeface="+mj-ea"/>
                <a:cs typeface="+mj-cs"/>
              </a:defRPr>
            </a:lvl1pPr>
            <a:lvl2pPr algn="ctr" rtl="0" fontAlgn="base">
              <a:spcBef>
                <a:spcPct val="0"/>
              </a:spcBef>
              <a:spcAft>
                <a:spcPct val="0"/>
              </a:spcAft>
              <a:defRPr sz="3600">
                <a:solidFill>
                  <a:schemeClr val="tx2"/>
                </a:solidFill>
                <a:latin typeface="Tahoma" pitchFamily="34" charset="0"/>
              </a:defRPr>
            </a:lvl2pPr>
            <a:lvl3pPr algn="ctr" rtl="0" fontAlgn="base">
              <a:spcBef>
                <a:spcPct val="0"/>
              </a:spcBef>
              <a:spcAft>
                <a:spcPct val="0"/>
              </a:spcAft>
              <a:defRPr sz="3600">
                <a:solidFill>
                  <a:schemeClr val="tx2"/>
                </a:solidFill>
                <a:latin typeface="Tahoma" pitchFamily="34" charset="0"/>
              </a:defRPr>
            </a:lvl3pPr>
            <a:lvl4pPr algn="ctr" rtl="0" fontAlgn="base">
              <a:spcBef>
                <a:spcPct val="0"/>
              </a:spcBef>
              <a:spcAft>
                <a:spcPct val="0"/>
              </a:spcAft>
              <a:defRPr sz="3600">
                <a:solidFill>
                  <a:schemeClr val="tx2"/>
                </a:solidFill>
                <a:latin typeface="Tahoma" pitchFamily="34" charset="0"/>
              </a:defRPr>
            </a:lvl4pPr>
            <a:lvl5pPr algn="ctr" rtl="0" fontAlgn="base">
              <a:spcBef>
                <a:spcPct val="0"/>
              </a:spcBef>
              <a:spcAft>
                <a:spcPct val="0"/>
              </a:spcAft>
              <a:defRPr sz="3600">
                <a:solidFill>
                  <a:schemeClr val="tx2"/>
                </a:solidFill>
                <a:latin typeface="Tahoma" pitchFamily="34" charset="0"/>
              </a:defRPr>
            </a:lvl5pPr>
            <a:lvl6pPr marL="457200" algn="ctr" rtl="0" fontAlgn="base">
              <a:spcBef>
                <a:spcPct val="0"/>
              </a:spcBef>
              <a:spcAft>
                <a:spcPct val="0"/>
              </a:spcAft>
              <a:defRPr sz="3600">
                <a:solidFill>
                  <a:schemeClr val="tx2"/>
                </a:solidFill>
                <a:latin typeface="Tahoma" pitchFamily="34" charset="0"/>
              </a:defRPr>
            </a:lvl6pPr>
            <a:lvl7pPr marL="914400" algn="ctr" rtl="0" fontAlgn="base">
              <a:spcBef>
                <a:spcPct val="0"/>
              </a:spcBef>
              <a:spcAft>
                <a:spcPct val="0"/>
              </a:spcAft>
              <a:defRPr sz="3600">
                <a:solidFill>
                  <a:schemeClr val="tx2"/>
                </a:solidFill>
                <a:latin typeface="Tahoma" pitchFamily="34" charset="0"/>
              </a:defRPr>
            </a:lvl7pPr>
            <a:lvl8pPr marL="1371600" algn="ctr" rtl="0" fontAlgn="base">
              <a:spcBef>
                <a:spcPct val="0"/>
              </a:spcBef>
              <a:spcAft>
                <a:spcPct val="0"/>
              </a:spcAft>
              <a:defRPr sz="3600">
                <a:solidFill>
                  <a:schemeClr val="tx2"/>
                </a:solidFill>
                <a:latin typeface="Tahoma" pitchFamily="34" charset="0"/>
              </a:defRPr>
            </a:lvl8pPr>
            <a:lvl9pPr marL="1828800" algn="ctr" rtl="0" fontAlgn="base">
              <a:spcBef>
                <a:spcPct val="0"/>
              </a:spcBef>
              <a:spcAft>
                <a:spcPct val="0"/>
              </a:spcAft>
              <a:defRPr sz="3600">
                <a:solidFill>
                  <a:schemeClr val="tx2"/>
                </a:solidFill>
                <a:latin typeface="Tahoma" pitchFamily="34" charset="0"/>
              </a:defRPr>
            </a:lvl9pPr>
          </a:lstStyle>
          <a:p>
            <a:r>
              <a:rPr lang="en-US" kern="0" dirty="0"/>
              <a:t>Look for a link under “Full Text Access”</a:t>
            </a:r>
          </a:p>
        </p:txBody>
      </p:sp>
    </p:spTree>
    <p:extLst>
      <p:ext uri="{BB962C8B-B14F-4D97-AF65-F5344CB8AC3E}">
        <p14:creationId xmlns:p14="http://schemas.microsoft.com/office/powerpoint/2010/main" val="2691834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4E5C7D-2C51-4516-94E1-06BB27DDD83E}"/>
              </a:ext>
            </a:extLst>
          </p:cNvPr>
          <p:cNvPicPr>
            <a:picLocks noChangeAspect="1"/>
          </p:cNvPicPr>
          <p:nvPr/>
        </p:nvPicPr>
        <p:blipFill>
          <a:blip r:embed="rId2"/>
          <a:stretch>
            <a:fillRect/>
          </a:stretch>
        </p:blipFill>
        <p:spPr>
          <a:xfrm>
            <a:off x="0" y="28928"/>
            <a:ext cx="8804514" cy="5143500"/>
          </a:xfrm>
          <a:prstGeom prst="rect">
            <a:avLst/>
          </a:prstGeom>
        </p:spPr>
      </p:pic>
      <p:sp>
        <p:nvSpPr>
          <p:cNvPr id="3" name="Rectangle 2">
            <a:extLst>
              <a:ext uri="{FF2B5EF4-FFF2-40B4-BE49-F238E27FC236}">
                <a16:creationId xmlns:a16="http://schemas.microsoft.com/office/drawing/2014/main" id="{B9834548-B961-4B76-B1C8-CB3CB7E40718}"/>
              </a:ext>
            </a:extLst>
          </p:cNvPr>
          <p:cNvSpPr/>
          <p:nvPr/>
        </p:nvSpPr>
        <p:spPr bwMode="auto">
          <a:xfrm>
            <a:off x="914400" y="1200150"/>
            <a:ext cx="609600" cy="304800"/>
          </a:xfrm>
          <a:prstGeom prst="rect">
            <a:avLst/>
          </a:prstGeom>
          <a:noFill/>
          <a:ln w="57150" cap="flat" cmpd="sng" algn="ctr">
            <a:solidFill>
              <a:schemeClr val="accent6">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ＭＳ Ｐゴシック" charset="0"/>
              <a:sym typeface="Gill Sans" charset="0"/>
            </a:endParaRPr>
          </a:p>
        </p:txBody>
      </p:sp>
    </p:spTree>
    <p:extLst>
      <p:ext uri="{BB962C8B-B14F-4D97-AF65-F5344CB8AC3E}">
        <p14:creationId xmlns:p14="http://schemas.microsoft.com/office/powerpoint/2010/main" val="37259184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DB27C-10CE-4798-AB90-579AECBA4BB3}"/>
              </a:ext>
            </a:extLst>
          </p:cNvPr>
          <p:cNvSpPr>
            <a:spLocks noGrp="1"/>
          </p:cNvSpPr>
          <p:nvPr>
            <p:ph type="title"/>
          </p:nvPr>
        </p:nvSpPr>
        <p:spPr>
          <a:xfrm>
            <a:off x="934759" y="120551"/>
            <a:ext cx="7010400" cy="857250"/>
          </a:xfrm>
        </p:spPr>
        <p:txBody>
          <a:bodyPr/>
          <a:lstStyle/>
          <a:p>
            <a:r>
              <a:rPr lang="en-US" dirty="0"/>
              <a:t>Strategy: Academic Studies </a:t>
            </a:r>
          </a:p>
        </p:txBody>
      </p:sp>
      <p:sp>
        <p:nvSpPr>
          <p:cNvPr id="3" name="Content Placeholder 2">
            <a:extLst>
              <a:ext uri="{FF2B5EF4-FFF2-40B4-BE49-F238E27FC236}">
                <a16:creationId xmlns:a16="http://schemas.microsoft.com/office/drawing/2014/main" id="{0627D4CE-EBAC-4564-9A3A-1A6F98FF9BCF}"/>
              </a:ext>
            </a:extLst>
          </p:cNvPr>
          <p:cNvSpPr>
            <a:spLocks noGrp="1"/>
          </p:cNvSpPr>
          <p:nvPr>
            <p:ph idx="1"/>
          </p:nvPr>
        </p:nvSpPr>
        <p:spPr>
          <a:xfrm>
            <a:off x="457647" y="1200485"/>
            <a:ext cx="8533953" cy="3393839"/>
          </a:xfrm>
        </p:spPr>
        <p:txBody>
          <a:bodyPr/>
          <a:lstStyle/>
          <a:p>
            <a:pPr marL="457200" indent="-457200" algn="l">
              <a:buAutoNum type="arabicPeriod"/>
            </a:pPr>
            <a:r>
              <a:rPr lang="en-US" sz="1900" dirty="0">
                <a:solidFill>
                  <a:schemeClr val="tx1"/>
                </a:solidFill>
              </a:rPr>
              <a:t>Locate a study that is interesting to you. In the Discussion or Conclusion section:</a:t>
            </a:r>
          </a:p>
          <a:p>
            <a:pPr marL="857250" lvl="1" indent="-457200" algn="l">
              <a:buFont typeface="Wingdings" panose="05000000000000000000" pitchFamily="2" charset="2"/>
              <a:buChar char="ü"/>
            </a:pPr>
            <a:r>
              <a:rPr lang="en-US" sz="1900" dirty="0">
                <a:solidFill>
                  <a:schemeClr val="tx1"/>
                </a:solidFill>
              </a:rPr>
              <a:t>Look for “more research is needed . . .”</a:t>
            </a:r>
          </a:p>
          <a:p>
            <a:pPr marL="857250" lvl="1" indent="-457200" algn="l">
              <a:buFont typeface="Wingdings" panose="05000000000000000000" pitchFamily="2" charset="2"/>
              <a:buChar char="ü"/>
            </a:pPr>
            <a:r>
              <a:rPr lang="en-US" sz="1900" dirty="0">
                <a:solidFill>
                  <a:schemeClr val="tx1"/>
                </a:solidFill>
              </a:rPr>
              <a:t>Look at limitations – able to replicate study without some of the limitations?</a:t>
            </a:r>
          </a:p>
          <a:p>
            <a:pPr marL="457200" indent="-457200" algn="l">
              <a:buAutoNum type="arabicPeriod"/>
            </a:pPr>
            <a:r>
              <a:rPr lang="en-US" sz="1900" dirty="0">
                <a:solidFill>
                  <a:schemeClr val="tx1"/>
                </a:solidFill>
              </a:rPr>
              <a:t>See what else the author has written</a:t>
            </a:r>
          </a:p>
          <a:p>
            <a:pPr marL="857250" lvl="1" indent="-457200" algn="l">
              <a:buFont typeface="Wingdings" panose="05000000000000000000" pitchFamily="2" charset="2"/>
              <a:buChar char="ü"/>
            </a:pPr>
            <a:r>
              <a:rPr lang="en-US" sz="1900" dirty="0">
                <a:solidFill>
                  <a:schemeClr val="tx1"/>
                </a:solidFill>
              </a:rPr>
              <a:t>AU Author search in EBSCO</a:t>
            </a:r>
          </a:p>
          <a:p>
            <a:pPr marL="857250" lvl="1" indent="-457200" algn="l">
              <a:buFont typeface="Wingdings" panose="05000000000000000000" pitchFamily="2" charset="2"/>
              <a:buChar char="ü"/>
            </a:pPr>
            <a:r>
              <a:rPr lang="en-US" sz="1900" dirty="0">
                <a:solidFill>
                  <a:schemeClr val="tx1"/>
                </a:solidFill>
              </a:rPr>
              <a:t>If an author’s name is hyperlinked, click it</a:t>
            </a:r>
          </a:p>
          <a:p>
            <a:pPr marL="457200" indent="-457200" algn="l">
              <a:buAutoNum type="arabicPeriod"/>
            </a:pPr>
            <a:r>
              <a:rPr lang="en-US" sz="1900" dirty="0">
                <a:solidFill>
                  <a:schemeClr val="tx1"/>
                </a:solidFill>
              </a:rPr>
              <a:t>Use Web of Science “Cited Reference Search” to identify later studies that cited the original article you found (doi: 10.1016/j.cor.2011.07.007) </a:t>
            </a:r>
          </a:p>
        </p:txBody>
      </p:sp>
    </p:spTree>
    <p:extLst>
      <p:ext uri="{BB962C8B-B14F-4D97-AF65-F5344CB8AC3E}">
        <p14:creationId xmlns:p14="http://schemas.microsoft.com/office/powerpoint/2010/main" val="285086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72916-4C36-4C54-83A5-A3E749CF7AF0}"/>
              </a:ext>
            </a:extLst>
          </p:cNvPr>
          <p:cNvSpPr>
            <a:spLocks noGrp="1"/>
          </p:cNvSpPr>
          <p:nvPr>
            <p:ph type="title"/>
          </p:nvPr>
        </p:nvSpPr>
        <p:spPr>
          <a:xfrm>
            <a:off x="228600" y="228600"/>
            <a:ext cx="8686800" cy="857250"/>
          </a:xfrm>
        </p:spPr>
        <p:txBody>
          <a:bodyPr/>
          <a:lstStyle/>
          <a:p>
            <a:r>
              <a:rPr lang="en-US"/>
              <a:t>Searching</a:t>
            </a:r>
          </a:p>
        </p:txBody>
      </p:sp>
      <p:sp>
        <p:nvSpPr>
          <p:cNvPr id="3" name="Content Placeholder 2">
            <a:extLst>
              <a:ext uri="{FF2B5EF4-FFF2-40B4-BE49-F238E27FC236}">
                <a16:creationId xmlns:a16="http://schemas.microsoft.com/office/drawing/2014/main" id="{8D372D51-154F-40BC-A5FA-07BA67ED6294}"/>
              </a:ext>
            </a:extLst>
          </p:cNvPr>
          <p:cNvSpPr>
            <a:spLocks noGrp="1"/>
          </p:cNvSpPr>
          <p:nvPr>
            <p:ph idx="1"/>
          </p:nvPr>
        </p:nvSpPr>
        <p:spPr>
          <a:xfrm>
            <a:off x="228600" y="1485900"/>
            <a:ext cx="8686800" cy="3086100"/>
          </a:xfrm>
        </p:spPr>
        <p:txBody>
          <a:bodyPr/>
          <a:lstStyle/>
          <a:p>
            <a:r>
              <a:rPr lang="en-US">
                <a:solidFill>
                  <a:schemeClr val="bg2">
                    <a:lumMod val="50000"/>
                  </a:schemeClr>
                </a:solidFill>
              </a:rPr>
              <a:t>Basic Search</a:t>
            </a:r>
          </a:p>
          <a:p>
            <a:r>
              <a:rPr lang="en-US">
                <a:solidFill>
                  <a:schemeClr val="bg2">
                    <a:lumMod val="50000"/>
                  </a:schemeClr>
                </a:solidFill>
              </a:rPr>
              <a:t>Advanced Search</a:t>
            </a:r>
          </a:p>
          <a:p>
            <a:r>
              <a:rPr lang="en-US">
                <a:solidFill>
                  <a:schemeClr val="bg2">
                    <a:lumMod val="50000"/>
                  </a:schemeClr>
                </a:solidFill>
              </a:rPr>
              <a:t>Search Results</a:t>
            </a:r>
          </a:p>
          <a:p>
            <a:r>
              <a:rPr lang="en-US">
                <a:solidFill>
                  <a:schemeClr val="bg2">
                    <a:lumMod val="50000"/>
                  </a:schemeClr>
                </a:solidFill>
              </a:rPr>
              <a:t>Searching for e-books</a:t>
            </a:r>
          </a:p>
        </p:txBody>
      </p:sp>
    </p:spTree>
    <p:extLst>
      <p:ext uri="{BB962C8B-B14F-4D97-AF65-F5344CB8AC3E}">
        <p14:creationId xmlns:p14="http://schemas.microsoft.com/office/powerpoint/2010/main" val="1012019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72916-4C36-4C54-83A5-A3E749CF7AF0}"/>
              </a:ext>
            </a:extLst>
          </p:cNvPr>
          <p:cNvSpPr>
            <a:spLocks noGrp="1"/>
          </p:cNvSpPr>
          <p:nvPr>
            <p:ph type="title"/>
          </p:nvPr>
        </p:nvSpPr>
        <p:spPr>
          <a:xfrm>
            <a:off x="210178" y="228600"/>
            <a:ext cx="8705222" cy="857250"/>
          </a:xfrm>
        </p:spPr>
        <p:txBody>
          <a:bodyPr/>
          <a:lstStyle/>
          <a:p>
            <a:r>
              <a:rPr lang="en-US"/>
              <a:t>How do you know when you’ve finished searching?</a:t>
            </a:r>
          </a:p>
        </p:txBody>
      </p:sp>
      <p:sp>
        <p:nvSpPr>
          <p:cNvPr id="3" name="Content Placeholder 2">
            <a:extLst>
              <a:ext uri="{FF2B5EF4-FFF2-40B4-BE49-F238E27FC236}">
                <a16:creationId xmlns:a16="http://schemas.microsoft.com/office/drawing/2014/main" id="{8D372D51-154F-40BC-A5FA-07BA67ED6294}"/>
              </a:ext>
            </a:extLst>
          </p:cNvPr>
          <p:cNvSpPr>
            <a:spLocks noGrp="1"/>
          </p:cNvSpPr>
          <p:nvPr>
            <p:ph idx="1"/>
          </p:nvPr>
        </p:nvSpPr>
        <p:spPr>
          <a:xfrm>
            <a:off x="210178" y="1485900"/>
            <a:ext cx="8705222" cy="1009650"/>
          </a:xfrm>
        </p:spPr>
        <p:txBody>
          <a:bodyPr/>
          <a:lstStyle/>
          <a:p>
            <a:r>
              <a:rPr lang="en-US">
                <a:solidFill>
                  <a:schemeClr val="bg2">
                    <a:lumMod val="50000"/>
                  </a:schemeClr>
                </a:solidFill>
              </a:rPr>
              <a:t>When I’ve read everything written about my topic! </a:t>
            </a:r>
          </a:p>
        </p:txBody>
      </p:sp>
    </p:spTree>
    <p:extLst>
      <p:ext uri="{BB962C8B-B14F-4D97-AF65-F5344CB8AC3E}">
        <p14:creationId xmlns:p14="http://schemas.microsoft.com/office/powerpoint/2010/main" val="108169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ABF822F1-00A2-432B-B4E6-C18BA3FBBBE1}"/>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Librarians</a:t>
            </a:r>
          </a:p>
        </p:txBody>
      </p:sp>
      <p:pic>
        <p:nvPicPr>
          <p:cNvPr id="29698" name="Picture 2" descr="http://i1.wp.com/harrisburgu.edu/wp-content/uploads/2016/11/david-runyon-dir.jpg?w=900">
            <a:extLst>
              <a:ext uri="{FF2B5EF4-FFF2-40B4-BE49-F238E27FC236}">
                <a16:creationId xmlns:a16="http://schemas.microsoft.com/office/drawing/2014/main" id="{6343E0BA-4941-48DE-AA10-A0AFFDCF40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357" y="1327591"/>
            <a:ext cx="2133286" cy="213328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2534" name="TextBox 3">
            <a:extLst>
              <a:ext uri="{FF2B5EF4-FFF2-40B4-BE49-F238E27FC236}">
                <a16:creationId xmlns:a16="http://schemas.microsoft.com/office/drawing/2014/main" id="{38E6D27A-1AE0-4D13-9971-4626F66540B2}"/>
              </a:ext>
            </a:extLst>
          </p:cNvPr>
          <p:cNvSpPr txBox="1">
            <a:spLocks noChangeArrowheads="1"/>
          </p:cNvSpPr>
          <p:nvPr/>
        </p:nvSpPr>
        <p:spPr bwMode="auto">
          <a:xfrm>
            <a:off x="3429000" y="3779837"/>
            <a:ext cx="2286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US" sz="1800">
                <a:solidFill>
                  <a:srgbClr val="003D32"/>
                </a:solidFill>
                <a:latin typeface="+mn-lt"/>
                <a:cs typeface="Times New Roman" pitchFamily="18" charset="0"/>
              </a:rPr>
              <a:t>David</a:t>
            </a:r>
            <a:r>
              <a:rPr lang="en-US" altLang="en-US" sz="1800"/>
              <a:t> </a:t>
            </a:r>
            <a:r>
              <a:rPr lang="en-US" altLang="en-US" sz="1800">
                <a:solidFill>
                  <a:srgbClr val="003D32"/>
                </a:solidFill>
                <a:latin typeface="+mn-lt"/>
                <a:cs typeface="Times New Roman" pitchFamily="18" charset="0"/>
              </a:rPr>
              <a:t>Runyon,</a:t>
            </a:r>
          </a:p>
          <a:p>
            <a:pPr algn="ctr"/>
            <a:r>
              <a:rPr lang="en-US" altLang="en-US" sz="1800">
                <a:solidFill>
                  <a:srgbClr val="003D32"/>
                </a:solidFill>
                <a:latin typeface="+mn-lt"/>
                <a:cs typeface="Times New Roman" pitchFamily="18" charset="0"/>
              </a:rPr>
              <a:t>University Librarian</a:t>
            </a:r>
          </a:p>
        </p:txBody>
      </p:sp>
      <p:sp>
        <p:nvSpPr>
          <p:cNvPr id="22535" name="TextBox 6">
            <a:extLst>
              <a:ext uri="{FF2B5EF4-FFF2-40B4-BE49-F238E27FC236}">
                <a16:creationId xmlns:a16="http://schemas.microsoft.com/office/drawing/2014/main" id="{6B884287-D490-4F6C-9DE8-F174D28B7EF1}"/>
              </a:ext>
            </a:extLst>
          </p:cNvPr>
          <p:cNvSpPr txBox="1">
            <a:spLocks noChangeArrowheads="1"/>
          </p:cNvSpPr>
          <p:nvPr/>
        </p:nvSpPr>
        <p:spPr bwMode="auto">
          <a:xfrm>
            <a:off x="5710311" y="3775463"/>
            <a:ext cx="3352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p>
            <a:pPr algn="ctr"/>
            <a:r>
              <a:rPr lang="en-US" altLang="en-US" sz="1800">
                <a:solidFill>
                  <a:srgbClr val="003D32"/>
                </a:solidFill>
                <a:latin typeface="+mn-lt"/>
                <a:cs typeface="Times New Roman"/>
              </a:rPr>
              <a:t>Loren </a:t>
            </a:r>
            <a:r>
              <a:rPr lang="en-US" altLang="en-US" sz="1800" err="1">
                <a:solidFill>
                  <a:srgbClr val="003D32"/>
                </a:solidFill>
                <a:latin typeface="+mn-lt"/>
                <a:cs typeface="Times New Roman"/>
              </a:rPr>
              <a:t>Nocheck</a:t>
            </a:r>
            <a:r>
              <a:rPr lang="en-US" altLang="en-US" sz="1800">
                <a:solidFill>
                  <a:srgbClr val="003D32"/>
                </a:solidFill>
                <a:latin typeface="+mn-lt"/>
                <a:cs typeface="Times New Roman"/>
              </a:rPr>
              <a:t>,</a:t>
            </a:r>
          </a:p>
          <a:p>
            <a:pPr algn="ctr"/>
            <a:r>
              <a:rPr lang="en-US" altLang="en-US" sz="1800">
                <a:solidFill>
                  <a:srgbClr val="003D32"/>
                </a:solidFill>
                <a:latin typeface="+mn-lt"/>
                <a:cs typeface="Times New Roman" pitchFamily="18" charset="0"/>
              </a:rPr>
              <a:t>Resources Librarian</a:t>
            </a:r>
          </a:p>
        </p:txBody>
      </p:sp>
      <p:sp>
        <p:nvSpPr>
          <p:cNvPr id="7" name="TextBox 6">
            <a:extLst>
              <a:ext uri="{FF2B5EF4-FFF2-40B4-BE49-F238E27FC236}">
                <a16:creationId xmlns:a16="http://schemas.microsoft.com/office/drawing/2014/main" id="{0A43E3B6-0C04-4B2A-AA2E-5A8269293A9A}"/>
              </a:ext>
            </a:extLst>
          </p:cNvPr>
          <p:cNvSpPr txBox="1">
            <a:spLocks noChangeArrowheads="1"/>
          </p:cNvSpPr>
          <p:nvPr/>
        </p:nvSpPr>
        <p:spPr bwMode="auto">
          <a:xfrm>
            <a:off x="70338" y="3779836"/>
            <a:ext cx="3352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US" sz="1800">
                <a:solidFill>
                  <a:srgbClr val="003D32"/>
                </a:solidFill>
                <a:latin typeface="+mn-lt"/>
                <a:cs typeface="Times New Roman" pitchFamily="18" charset="0"/>
              </a:rPr>
              <a:t>Laura Wukovitz,</a:t>
            </a:r>
          </a:p>
          <a:p>
            <a:pPr algn="ctr"/>
            <a:r>
              <a:rPr lang="en-US" altLang="en-US" sz="1800">
                <a:solidFill>
                  <a:srgbClr val="003D32"/>
                </a:solidFill>
                <a:latin typeface="+mn-lt"/>
                <a:cs typeface="Times New Roman" pitchFamily="18" charset="0"/>
              </a:rPr>
              <a:t>Resources Librarian</a:t>
            </a:r>
          </a:p>
        </p:txBody>
      </p:sp>
      <p:pic>
        <p:nvPicPr>
          <p:cNvPr id="2" name="Picture 1">
            <a:extLst>
              <a:ext uri="{FF2B5EF4-FFF2-40B4-BE49-F238E27FC236}">
                <a16:creationId xmlns:a16="http://schemas.microsoft.com/office/drawing/2014/main" id="{99F5E499-8E41-463B-BF41-2854232B6D5C}"/>
              </a:ext>
            </a:extLst>
          </p:cNvPr>
          <p:cNvPicPr>
            <a:picLocks noChangeAspect="1"/>
          </p:cNvPicPr>
          <p:nvPr/>
        </p:nvPicPr>
        <p:blipFill>
          <a:blip r:embed="rId4"/>
          <a:stretch>
            <a:fillRect/>
          </a:stretch>
        </p:blipFill>
        <p:spPr>
          <a:xfrm>
            <a:off x="6056750" y="1254915"/>
            <a:ext cx="2329257" cy="2329257"/>
          </a:xfrm>
          <a:prstGeom prst="rect">
            <a:avLst/>
          </a:prstGeom>
          <a:effectLst>
            <a:softEdge rad="266700"/>
          </a:effectLst>
        </p:spPr>
      </p:pic>
      <p:pic>
        <p:nvPicPr>
          <p:cNvPr id="3" name="Picture 2">
            <a:extLst>
              <a:ext uri="{FF2B5EF4-FFF2-40B4-BE49-F238E27FC236}">
                <a16:creationId xmlns:a16="http://schemas.microsoft.com/office/drawing/2014/main" id="{7235306E-6874-49A1-9D9D-11A9C1D2B862}"/>
              </a:ext>
            </a:extLst>
          </p:cNvPr>
          <p:cNvPicPr>
            <a:picLocks noChangeAspect="1"/>
          </p:cNvPicPr>
          <p:nvPr/>
        </p:nvPicPr>
        <p:blipFill>
          <a:blip r:embed="rId5"/>
          <a:stretch>
            <a:fillRect/>
          </a:stretch>
        </p:blipFill>
        <p:spPr>
          <a:xfrm>
            <a:off x="680094" y="1363664"/>
            <a:ext cx="2133287" cy="2072123"/>
          </a:xfrm>
          <a:prstGeom prst="rect">
            <a:avLst/>
          </a:prstGeom>
          <a:effectLst>
            <a:softEdge rad="88900"/>
          </a:effectLst>
        </p:spPr>
      </p:pic>
    </p:spTree>
    <p:extLst>
      <p:ext uri="{BB962C8B-B14F-4D97-AF65-F5344CB8AC3E}">
        <p14:creationId xmlns:p14="http://schemas.microsoft.com/office/powerpoint/2010/main" val="3027442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72916-4C36-4C54-83A5-A3E749CF7AF0}"/>
              </a:ext>
            </a:extLst>
          </p:cNvPr>
          <p:cNvSpPr>
            <a:spLocks noGrp="1"/>
          </p:cNvSpPr>
          <p:nvPr>
            <p:ph type="title"/>
          </p:nvPr>
        </p:nvSpPr>
        <p:spPr>
          <a:xfrm>
            <a:off x="210178" y="228600"/>
            <a:ext cx="8705222" cy="857250"/>
          </a:xfrm>
        </p:spPr>
        <p:txBody>
          <a:bodyPr/>
          <a:lstStyle/>
          <a:p>
            <a:r>
              <a:rPr lang="en-US"/>
              <a:t>How do you know when you’ve finished searching?</a:t>
            </a:r>
          </a:p>
        </p:txBody>
      </p:sp>
      <p:sp>
        <p:nvSpPr>
          <p:cNvPr id="3" name="Content Placeholder 2">
            <a:extLst>
              <a:ext uri="{FF2B5EF4-FFF2-40B4-BE49-F238E27FC236}">
                <a16:creationId xmlns:a16="http://schemas.microsoft.com/office/drawing/2014/main" id="{8D372D51-154F-40BC-A5FA-07BA67ED6294}"/>
              </a:ext>
            </a:extLst>
          </p:cNvPr>
          <p:cNvSpPr>
            <a:spLocks noGrp="1"/>
          </p:cNvSpPr>
          <p:nvPr>
            <p:ph idx="1"/>
          </p:nvPr>
        </p:nvSpPr>
        <p:spPr>
          <a:xfrm>
            <a:off x="210178" y="1485900"/>
            <a:ext cx="8705222" cy="1009650"/>
          </a:xfrm>
        </p:spPr>
        <p:txBody>
          <a:bodyPr/>
          <a:lstStyle/>
          <a:p>
            <a:r>
              <a:rPr lang="en-US">
                <a:solidFill>
                  <a:schemeClr val="bg2">
                    <a:lumMod val="50000"/>
                  </a:schemeClr>
                </a:solidFill>
              </a:rPr>
              <a:t>When I’ve read everything written about my topic! </a:t>
            </a:r>
          </a:p>
        </p:txBody>
      </p:sp>
      <p:pic>
        <p:nvPicPr>
          <p:cNvPr id="5" name="Picture 4" descr="A picture containing object&#10;&#10;Description generated with high confidence">
            <a:extLst>
              <a:ext uri="{FF2B5EF4-FFF2-40B4-BE49-F238E27FC236}">
                <a16:creationId xmlns:a16="http://schemas.microsoft.com/office/drawing/2014/main" id="{E21F9994-BF5D-4657-A061-DCFC2F8ABE7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91214" y="2343150"/>
            <a:ext cx="2343150" cy="2343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4328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72916-4C36-4C54-83A5-A3E749CF7AF0}"/>
              </a:ext>
            </a:extLst>
          </p:cNvPr>
          <p:cNvSpPr>
            <a:spLocks noGrp="1"/>
          </p:cNvSpPr>
          <p:nvPr>
            <p:ph type="title"/>
          </p:nvPr>
        </p:nvSpPr>
        <p:spPr>
          <a:xfrm>
            <a:off x="210178" y="228600"/>
            <a:ext cx="8705222" cy="857250"/>
          </a:xfrm>
        </p:spPr>
        <p:txBody>
          <a:bodyPr/>
          <a:lstStyle/>
          <a:p>
            <a:r>
              <a:rPr lang="en-US"/>
              <a:t>How do you know when you’ve finished searching?</a:t>
            </a:r>
          </a:p>
        </p:txBody>
      </p:sp>
      <p:sp>
        <p:nvSpPr>
          <p:cNvPr id="3" name="Content Placeholder 2">
            <a:extLst>
              <a:ext uri="{FF2B5EF4-FFF2-40B4-BE49-F238E27FC236}">
                <a16:creationId xmlns:a16="http://schemas.microsoft.com/office/drawing/2014/main" id="{8D372D51-154F-40BC-A5FA-07BA67ED6294}"/>
              </a:ext>
            </a:extLst>
          </p:cNvPr>
          <p:cNvSpPr>
            <a:spLocks noGrp="1"/>
          </p:cNvSpPr>
          <p:nvPr>
            <p:ph idx="1"/>
          </p:nvPr>
        </p:nvSpPr>
        <p:spPr>
          <a:xfrm>
            <a:off x="4038600" y="1504950"/>
            <a:ext cx="4886010" cy="3219450"/>
          </a:xfrm>
        </p:spPr>
        <p:txBody>
          <a:bodyPr/>
          <a:lstStyle/>
          <a:p>
            <a:pPr marL="0" indent="0">
              <a:buNone/>
            </a:pPr>
            <a:r>
              <a:rPr lang="en-US">
                <a:solidFill>
                  <a:schemeClr val="bg2">
                    <a:lumMod val="50000"/>
                  </a:schemeClr>
                </a:solidFill>
              </a:rPr>
              <a:t>Think of a lit review as a current snapshot of your topic. Information and knowledge about your topic are always evolving in the field – it never stops! You are doing your best to capture the strongest themes of your topic at this point in time.</a:t>
            </a:r>
          </a:p>
        </p:txBody>
      </p:sp>
      <p:pic>
        <p:nvPicPr>
          <p:cNvPr id="5" name="Picture 4" descr="A picture containing text, queen&#10;&#10;Description generated with very high confidence">
            <a:extLst>
              <a:ext uri="{FF2B5EF4-FFF2-40B4-BE49-F238E27FC236}">
                <a16:creationId xmlns:a16="http://schemas.microsoft.com/office/drawing/2014/main" id="{4BBF1CF9-E90C-4D8A-B04A-753C1E355BF3}"/>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455" r="13068"/>
          <a:stretch/>
        </p:blipFill>
        <p:spPr>
          <a:xfrm>
            <a:off x="457200" y="1438275"/>
            <a:ext cx="2971800" cy="3352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0652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72916-4C36-4C54-83A5-A3E749CF7AF0}"/>
              </a:ext>
            </a:extLst>
          </p:cNvPr>
          <p:cNvSpPr>
            <a:spLocks noGrp="1"/>
          </p:cNvSpPr>
          <p:nvPr>
            <p:ph type="title"/>
          </p:nvPr>
        </p:nvSpPr>
        <p:spPr>
          <a:xfrm>
            <a:off x="210178" y="228600"/>
            <a:ext cx="8705222" cy="857250"/>
          </a:xfrm>
        </p:spPr>
        <p:txBody>
          <a:bodyPr/>
          <a:lstStyle/>
          <a:p>
            <a:r>
              <a:rPr lang="en-US"/>
              <a:t>How do you know when you’ve finished searching?</a:t>
            </a:r>
          </a:p>
        </p:txBody>
      </p:sp>
      <p:sp>
        <p:nvSpPr>
          <p:cNvPr id="3" name="Content Placeholder 2">
            <a:extLst>
              <a:ext uri="{FF2B5EF4-FFF2-40B4-BE49-F238E27FC236}">
                <a16:creationId xmlns:a16="http://schemas.microsoft.com/office/drawing/2014/main" id="{8D372D51-154F-40BC-A5FA-07BA67ED6294}"/>
              </a:ext>
            </a:extLst>
          </p:cNvPr>
          <p:cNvSpPr>
            <a:spLocks noGrp="1"/>
          </p:cNvSpPr>
          <p:nvPr>
            <p:ph idx="1"/>
          </p:nvPr>
        </p:nvSpPr>
        <p:spPr>
          <a:xfrm>
            <a:off x="4038600" y="2038350"/>
            <a:ext cx="4876800" cy="2667000"/>
          </a:xfrm>
        </p:spPr>
        <p:txBody>
          <a:bodyPr/>
          <a:lstStyle/>
          <a:p>
            <a:pPr marL="0" indent="0">
              <a:buNone/>
            </a:pPr>
            <a:r>
              <a:rPr lang="en-US">
                <a:solidFill>
                  <a:schemeClr val="bg2">
                    <a:lumMod val="50000"/>
                  </a:schemeClr>
                </a:solidFill>
              </a:rPr>
              <a:t>When you are satisfied that you have a picture of your topic that adequately presents the current situation, then you are “done.”</a:t>
            </a:r>
          </a:p>
        </p:txBody>
      </p:sp>
      <p:pic>
        <p:nvPicPr>
          <p:cNvPr id="4" name="Picture 3" descr="A picture containing text, queen&#10;&#10;Description generated with very high confidence">
            <a:extLst>
              <a:ext uri="{FF2B5EF4-FFF2-40B4-BE49-F238E27FC236}">
                <a16:creationId xmlns:a16="http://schemas.microsoft.com/office/drawing/2014/main" id="{B450CB13-3A6C-4A47-A520-5F4F52BE8237}"/>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455" r="13068"/>
          <a:stretch/>
        </p:blipFill>
        <p:spPr>
          <a:xfrm>
            <a:off x="457200" y="1438275"/>
            <a:ext cx="2971800" cy="3352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054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72916-4C36-4C54-83A5-A3E749CF7AF0}"/>
              </a:ext>
            </a:extLst>
          </p:cNvPr>
          <p:cNvSpPr>
            <a:spLocks noGrp="1"/>
          </p:cNvSpPr>
          <p:nvPr>
            <p:ph type="title"/>
          </p:nvPr>
        </p:nvSpPr>
        <p:spPr>
          <a:xfrm>
            <a:off x="133141" y="228600"/>
            <a:ext cx="8782259" cy="857250"/>
          </a:xfrm>
        </p:spPr>
        <p:txBody>
          <a:bodyPr/>
          <a:lstStyle/>
          <a:p>
            <a:r>
              <a:rPr lang="en-US"/>
              <a:t>Synthesizing</a:t>
            </a:r>
          </a:p>
        </p:txBody>
      </p:sp>
      <p:sp>
        <p:nvSpPr>
          <p:cNvPr id="3" name="Content Placeholder 2">
            <a:extLst>
              <a:ext uri="{FF2B5EF4-FFF2-40B4-BE49-F238E27FC236}">
                <a16:creationId xmlns:a16="http://schemas.microsoft.com/office/drawing/2014/main" id="{8D372D51-154F-40BC-A5FA-07BA67ED6294}"/>
              </a:ext>
            </a:extLst>
          </p:cNvPr>
          <p:cNvSpPr>
            <a:spLocks noGrp="1"/>
          </p:cNvSpPr>
          <p:nvPr>
            <p:ph idx="1"/>
          </p:nvPr>
        </p:nvSpPr>
        <p:spPr>
          <a:xfrm>
            <a:off x="228600" y="1485900"/>
            <a:ext cx="8686800" cy="3086100"/>
          </a:xfrm>
        </p:spPr>
        <p:txBody>
          <a:bodyPr/>
          <a:lstStyle/>
          <a:p>
            <a:pPr marL="457200" indent="-457200">
              <a:buFont typeface="+mj-lt"/>
              <a:buAutoNum type="arabicPeriod"/>
            </a:pPr>
            <a:r>
              <a:rPr lang="en-US">
                <a:solidFill>
                  <a:schemeClr val="bg2">
                    <a:lumMod val="50000"/>
                  </a:schemeClr>
                </a:solidFill>
              </a:rPr>
              <a:t>Provide the information</a:t>
            </a:r>
          </a:p>
          <a:p>
            <a:pPr marL="457200" indent="-457200">
              <a:buFont typeface="+mj-lt"/>
              <a:buAutoNum type="arabicPeriod"/>
            </a:pPr>
            <a:r>
              <a:rPr lang="en-US">
                <a:solidFill>
                  <a:schemeClr val="bg2">
                    <a:lumMod val="50000"/>
                  </a:schemeClr>
                </a:solidFill>
              </a:rPr>
              <a:t>Interpret the information</a:t>
            </a:r>
          </a:p>
          <a:p>
            <a:pPr marL="457200" indent="-457200">
              <a:buFont typeface="+mj-lt"/>
              <a:buAutoNum type="arabicPeriod"/>
            </a:pPr>
            <a:r>
              <a:rPr lang="en-US">
                <a:solidFill>
                  <a:schemeClr val="bg2">
                    <a:lumMod val="50000"/>
                  </a:schemeClr>
                </a:solidFill>
              </a:rPr>
              <a:t>Say why the information is important. Think “So what?”</a:t>
            </a:r>
          </a:p>
        </p:txBody>
      </p:sp>
    </p:spTree>
    <p:extLst>
      <p:ext uri="{BB962C8B-B14F-4D97-AF65-F5344CB8AC3E}">
        <p14:creationId xmlns:p14="http://schemas.microsoft.com/office/powerpoint/2010/main" val="376486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03E1-64A8-45C9-BA8C-0D4D41F8C957}"/>
              </a:ext>
            </a:extLst>
          </p:cNvPr>
          <p:cNvSpPr>
            <a:spLocks noGrp="1"/>
          </p:cNvSpPr>
          <p:nvPr>
            <p:ph type="title"/>
          </p:nvPr>
        </p:nvSpPr>
        <p:spPr>
          <a:xfrm>
            <a:off x="210178" y="228600"/>
            <a:ext cx="8705222" cy="857250"/>
          </a:xfrm>
        </p:spPr>
        <p:txBody>
          <a:bodyPr/>
          <a:lstStyle/>
          <a:p>
            <a:r>
              <a:rPr lang="en-US" dirty="0"/>
              <a:t>Research Question:</a:t>
            </a:r>
          </a:p>
        </p:txBody>
      </p:sp>
      <p:sp>
        <p:nvSpPr>
          <p:cNvPr id="3" name="Content Placeholder 2">
            <a:extLst>
              <a:ext uri="{FF2B5EF4-FFF2-40B4-BE49-F238E27FC236}">
                <a16:creationId xmlns:a16="http://schemas.microsoft.com/office/drawing/2014/main" id="{F2AF6BFF-7D8C-4F1C-B2E0-9291CAC2C01F}"/>
              </a:ext>
            </a:extLst>
          </p:cNvPr>
          <p:cNvSpPr>
            <a:spLocks noGrp="1"/>
          </p:cNvSpPr>
          <p:nvPr>
            <p:ph idx="1"/>
          </p:nvPr>
        </p:nvSpPr>
        <p:spPr>
          <a:xfrm>
            <a:off x="304800" y="1485900"/>
            <a:ext cx="8610600" cy="3086100"/>
          </a:xfrm>
        </p:spPr>
        <p:txBody>
          <a:bodyPr/>
          <a:lstStyle/>
          <a:p>
            <a:pPr marL="0" indent="0" algn="ctr">
              <a:buNone/>
            </a:pPr>
            <a:r>
              <a:rPr lang="en-US" sz="5400" dirty="0">
                <a:solidFill>
                  <a:schemeClr val="bg2">
                    <a:lumMod val="50000"/>
                  </a:schemeClr>
                </a:solidFill>
              </a:rPr>
              <a:t>How do academic libraries contribute to undergraduate student retention?</a:t>
            </a:r>
          </a:p>
        </p:txBody>
      </p:sp>
    </p:spTree>
    <p:extLst>
      <p:ext uri="{BB962C8B-B14F-4D97-AF65-F5344CB8AC3E}">
        <p14:creationId xmlns:p14="http://schemas.microsoft.com/office/powerpoint/2010/main" val="1011562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DC77C-5767-4BE3-A874-6DFE0F8B5D01}"/>
              </a:ext>
            </a:extLst>
          </p:cNvPr>
          <p:cNvSpPr>
            <a:spLocks noGrp="1"/>
          </p:cNvSpPr>
          <p:nvPr>
            <p:ph type="title"/>
          </p:nvPr>
        </p:nvSpPr>
        <p:spPr>
          <a:xfrm>
            <a:off x="1252728" y="228600"/>
            <a:ext cx="7662672" cy="1284732"/>
          </a:xfrm>
        </p:spPr>
        <p:txBody>
          <a:bodyPr/>
          <a:lstStyle/>
          <a:p>
            <a:r>
              <a:rPr lang="en-US" sz="3600" dirty="0">
                <a:solidFill>
                  <a:schemeClr val="bg2">
                    <a:lumMod val="50000"/>
                  </a:schemeClr>
                </a:solidFill>
              </a:rPr>
              <a:t>How do academic libraries contribute to undergraduate student retention?</a:t>
            </a:r>
            <a:endParaRPr lang="en-US" dirty="0"/>
          </a:p>
        </p:txBody>
      </p:sp>
      <p:sp>
        <p:nvSpPr>
          <p:cNvPr id="3" name="Content Placeholder 2">
            <a:extLst>
              <a:ext uri="{FF2B5EF4-FFF2-40B4-BE49-F238E27FC236}">
                <a16:creationId xmlns:a16="http://schemas.microsoft.com/office/drawing/2014/main" id="{E8D3EF86-31E2-42E2-828D-879A65C17206}"/>
              </a:ext>
            </a:extLst>
          </p:cNvPr>
          <p:cNvSpPr>
            <a:spLocks noGrp="1"/>
          </p:cNvSpPr>
          <p:nvPr>
            <p:ph idx="1"/>
          </p:nvPr>
        </p:nvSpPr>
        <p:spPr>
          <a:xfrm>
            <a:off x="1481328" y="1513332"/>
            <a:ext cx="7589520" cy="3525012"/>
          </a:xfrm>
        </p:spPr>
        <p:txBody>
          <a:bodyPr/>
          <a:lstStyle/>
          <a:p>
            <a:endParaRPr lang="en-US" dirty="0"/>
          </a:p>
          <a:p>
            <a:pPr marL="0" indent="0">
              <a:buNone/>
            </a:pPr>
            <a:r>
              <a:rPr lang="en-US" dirty="0"/>
              <a:t>We might consider student use of:</a:t>
            </a:r>
          </a:p>
          <a:p>
            <a:pPr marL="0" indent="0">
              <a:buNone/>
            </a:pPr>
            <a:r>
              <a:rPr lang="en-US" dirty="0"/>
              <a:t>	Library collection</a:t>
            </a:r>
          </a:p>
          <a:p>
            <a:pPr marL="0" indent="0">
              <a:buNone/>
            </a:pPr>
            <a:r>
              <a:rPr lang="en-US" dirty="0"/>
              <a:t>	Library services</a:t>
            </a:r>
          </a:p>
          <a:p>
            <a:pPr marL="0" indent="0">
              <a:buNone/>
            </a:pPr>
            <a:r>
              <a:rPr lang="en-US" dirty="0"/>
              <a:t>	Library instruction</a:t>
            </a:r>
          </a:p>
          <a:p>
            <a:pPr marL="0" indent="0">
              <a:buNone/>
            </a:pPr>
            <a:endParaRPr lang="en-US" dirty="0"/>
          </a:p>
          <a:p>
            <a:pPr marL="0" indent="0">
              <a:buNone/>
            </a:pPr>
            <a:r>
              <a:rPr lang="en-US" dirty="0"/>
              <a:t>And compare these to student grades &amp; retention</a:t>
            </a:r>
          </a:p>
          <a:p>
            <a:pPr marL="0" indent="0">
              <a:buNone/>
            </a:pPr>
            <a:r>
              <a:rPr lang="en-US" dirty="0"/>
              <a:t>	</a:t>
            </a:r>
          </a:p>
        </p:txBody>
      </p:sp>
      <p:sp>
        <p:nvSpPr>
          <p:cNvPr id="5" name="TextBox 4">
            <a:extLst>
              <a:ext uri="{FF2B5EF4-FFF2-40B4-BE49-F238E27FC236}">
                <a16:creationId xmlns:a16="http://schemas.microsoft.com/office/drawing/2014/main" id="{0132ADCF-F37A-45D1-91C2-E8BE09FE0A62}"/>
              </a:ext>
            </a:extLst>
          </p:cNvPr>
          <p:cNvSpPr txBox="1"/>
          <p:nvPr/>
        </p:nvSpPr>
        <p:spPr>
          <a:xfrm>
            <a:off x="304800" y="228600"/>
            <a:ext cx="1015663" cy="4705350"/>
          </a:xfrm>
          <a:prstGeom prst="rect">
            <a:avLst/>
          </a:prstGeom>
          <a:noFill/>
        </p:spPr>
        <p:txBody>
          <a:bodyPr vert="vert270" wrap="square" rtlCol="0">
            <a:spAutoFit/>
          </a:bodyPr>
          <a:lstStyle/>
          <a:p>
            <a:r>
              <a:rPr lang="en-US" sz="5400" dirty="0">
                <a:ln w="0"/>
                <a:solidFill>
                  <a:schemeClr val="accent1"/>
                </a:solidFill>
                <a:effectLst>
                  <a:outerShdw blurRad="38100" dist="25400" dir="5400000" algn="ctr" rotWithShape="0">
                    <a:srgbClr val="6E747A">
                      <a:alpha val="43000"/>
                    </a:srgbClr>
                  </a:outerShdw>
                </a:effectLst>
                <a:latin typeface="+mn-lt"/>
              </a:rPr>
              <a:t>SYNTHESIZING</a:t>
            </a:r>
          </a:p>
        </p:txBody>
      </p:sp>
    </p:spTree>
    <p:extLst>
      <p:ext uri="{BB962C8B-B14F-4D97-AF65-F5344CB8AC3E}">
        <p14:creationId xmlns:p14="http://schemas.microsoft.com/office/powerpoint/2010/main" val="4497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72916-4C36-4C54-83A5-A3E749CF7AF0}"/>
              </a:ext>
            </a:extLst>
          </p:cNvPr>
          <p:cNvSpPr>
            <a:spLocks noGrp="1"/>
          </p:cNvSpPr>
          <p:nvPr>
            <p:ph type="title"/>
          </p:nvPr>
        </p:nvSpPr>
        <p:spPr>
          <a:xfrm>
            <a:off x="1676400" y="228600"/>
            <a:ext cx="7239000" cy="857250"/>
          </a:xfrm>
        </p:spPr>
        <p:txBody>
          <a:bodyPr/>
          <a:lstStyle/>
          <a:p>
            <a:r>
              <a:rPr lang="en-US"/>
              <a:t>The literature says . . .</a:t>
            </a:r>
          </a:p>
        </p:txBody>
      </p:sp>
      <p:sp>
        <p:nvSpPr>
          <p:cNvPr id="3" name="Content Placeholder 2">
            <a:extLst>
              <a:ext uri="{FF2B5EF4-FFF2-40B4-BE49-F238E27FC236}">
                <a16:creationId xmlns:a16="http://schemas.microsoft.com/office/drawing/2014/main" id="{8D372D51-154F-40BC-A5FA-07BA67ED6294}"/>
              </a:ext>
            </a:extLst>
          </p:cNvPr>
          <p:cNvSpPr>
            <a:spLocks noGrp="1"/>
          </p:cNvSpPr>
          <p:nvPr>
            <p:ph idx="1"/>
          </p:nvPr>
        </p:nvSpPr>
        <p:spPr>
          <a:xfrm>
            <a:off x="1676400" y="1085850"/>
            <a:ext cx="7239000" cy="3848100"/>
          </a:xfrm>
        </p:spPr>
        <p:txBody>
          <a:bodyPr/>
          <a:lstStyle/>
          <a:p>
            <a:pPr marL="0" indent="0">
              <a:buNone/>
            </a:pPr>
            <a:r>
              <a:rPr lang="en-US">
                <a:solidFill>
                  <a:schemeClr val="bg2">
                    <a:lumMod val="50000"/>
                  </a:schemeClr>
                </a:solidFill>
              </a:rPr>
              <a:t>O’Kelly (2015)</a:t>
            </a:r>
          </a:p>
          <a:p>
            <a:pPr marL="57150" indent="0">
              <a:buNone/>
            </a:pPr>
            <a:r>
              <a:rPr lang="en-US">
                <a:solidFill>
                  <a:schemeClr val="bg2">
                    <a:lumMod val="50000"/>
                  </a:schemeClr>
                </a:solidFill>
              </a:rPr>
              <a:t>The study:</a:t>
            </a:r>
          </a:p>
          <a:p>
            <a:pPr marL="457200" lvl="1" indent="0">
              <a:buNone/>
            </a:pPr>
            <a:r>
              <a:rPr lang="en-US">
                <a:solidFill>
                  <a:schemeClr val="bg2">
                    <a:lumMod val="50000"/>
                  </a:schemeClr>
                </a:solidFill>
              </a:rPr>
              <a:t>Measured student retention in </a:t>
            </a:r>
          </a:p>
          <a:p>
            <a:pPr marL="57150" indent="0">
              <a:buNone/>
            </a:pPr>
            <a:endParaRPr lang="en-US">
              <a:solidFill>
                <a:schemeClr val="bg2">
                  <a:lumMod val="50000"/>
                </a:schemeClr>
              </a:solidFill>
            </a:endParaRPr>
          </a:p>
          <a:p>
            <a:pPr marL="457200" lvl="1" indent="0">
              <a:buNone/>
            </a:pPr>
            <a:r>
              <a:rPr lang="en-US">
                <a:solidFill>
                  <a:schemeClr val="bg2">
                    <a:lumMod val="50000"/>
                  </a:schemeClr>
                </a:solidFill>
              </a:rPr>
              <a:t>			        VS.</a:t>
            </a:r>
          </a:p>
          <a:p>
            <a:pPr marL="457200" lvl="1" indent="0">
              <a:buNone/>
            </a:pPr>
            <a:endParaRPr lang="en-US">
              <a:solidFill>
                <a:schemeClr val="bg2">
                  <a:lumMod val="50000"/>
                </a:schemeClr>
              </a:solidFill>
            </a:endParaRPr>
          </a:p>
          <a:p>
            <a:pPr marL="457200" lvl="1" indent="0">
              <a:buNone/>
            </a:pPr>
            <a:endParaRPr lang="en-US">
              <a:solidFill>
                <a:schemeClr val="bg2">
                  <a:lumMod val="50000"/>
                </a:schemeClr>
              </a:solidFill>
            </a:endParaRPr>
          </a:p>
          <a:p>
            <a:pPr marL="57150" indent="0">
              <a:buNone/>
            </a:pPr>
            <a:r>
              <a:rPr lang="en-US">
                <a:solidFill>
                  <a:schemeClr val="bg2">
                    <a:lumMod val="50000"/>
                  </a:schemeClr>
                </a:solidFill>
              </a:rPr>
              <a:t>The result:</a:t>
            </a:r>
          </a:p>
          <a:p>
            <a:pPr marL="457200" lvl="1" indent="0">
              <a:buNone/>
            </a:pPr>
            <a:r>
              <a:rPr lang="en-US">
                <a:solidFill>
                  <a:schemeClr val="bg2">
                    <a:lumMod val="50000"/>
                  </a:schemeClr>
                </a:solidFill>
              </a:rPr>
              <a:t>Correlation to retention due to formal library instruction was highest with freshmen and graduate students (p. 24).</a:t>
            </a:r>
          </a:p>
        </p:txBody>
      </p:sp>
      <p:sp>
        <p:nvSpPr>
          <p:cNvPr id="4" name="TextBox 3">
            <a:extLst>
              <a:ext uri="{FF2B5EF4-FFF2-40B4-BE49-F238E27FC236}">
                <a16:creationId xmlns:a16="http://schemas.microsoft.com/office/drawing/2014/main" id="{76A2E451-3E0C-4EE5-BD5A-F2EDCF43966E}"/>
              </a:ext>
            </a:extLst>
          </p:cNvPr>
          <p:cNvSpPr txBox="1"/>
          <p:nvPr/>
        </p:nvSpPr>
        <p:spPr>
          <a:xfrm>
            <a:off x="304800" y="228600"/>
            <a:ext cx="1015663" cy="4705350"/>
          </a:xfrm>
          <a:prstGeom prst="rect">
            <a:avLst/>
          </a:prstGeom>
          <a:noFill/>
        </p:spPr>
        <p:txBody>
          <a:bodyPr vert="vert270" wrap="square" rtlCol="0">
            <a:spAutoFit/>
          </a:bodyPr>
          <a:lstStyle/>
          <a:p>
            <a:r>
              <a:rPr lang="en-US" sz="5400" dirty="0">
                <a:ln w="0"/>
                <a:solidFill>
                  <a:schemeClr val="accent1"/>
                </a:solidFill>
                <a:effectLst>
                  <a:outerShdw blurRad="38100" dist="25400" dir="5400000" algn="ctr" rotWithShape="0">
                    <a:srgbClr val="6E747A">
                      <a:alpha val="43000"/>
                    </a:srgbClr>
                  </a:outerShdw>
                </a:effectLst>
                <a:latin typeface="+mn-lt"/>
              </a:rPr>
              <a:t>SYNTHESIZING</a:t>
            </a:r>
          </a:p>
        </p:txBody>
      </p:sp>
      <p:graphicFrame>
        <p:nvGraphicFramePr>
          <p:cNvPr id="5" name="Diagram 4">
            <a:extLst>
              <a:ext uri="{FF2B5EF4-FFF2-40B4-BE49-F238E27FC236}">
                <a16:creationId xmlns:a16="http://schemas.microsoft.com/office/drawing/2014/main" id="{38FF1753-F0DF-431D-BB04-2A1FEE4D9FEA}"/>
              </a:ext>
            </a:extLst>
          </p:cNvPr>
          <p:cNvGraphicFramePr/>
          <p:nvPr>
            <p:extLst>
              <p:ext uri="{D42A27DB-BD31-4B8C-83A1-F6EECF244321}">
                <p14:modId xmlns:p14="http://schemas.microsoft.com/office/powerpoint/2010/main" val="2743872221"/>
              </p:ext>
            </p:extLst>
          </p:nvPr>
        </p:nvGraphicFramePr>
        <p:xfrm>
          <a:off x="2057400" y="1581150"/>
          <a:ext cx="6096000" cy="285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7277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372D51-154F-40BC-A5FA-07BA67ED6294}"/>
              </a:ext>
            </a:extLst>
          </p:cNvPr>
          <p:cNvSpPr>
            <a:spLocks noGrp="1"/>
          </p:cNvSpPr>
          <p:nvPr>
            <p:ph idx="1"/>
          </p:nvPr>
        </p:nvSpPr>
        <p:spPr>
          <a:xfrm>
            <a:off x="1676400" y="1085850"/>
            <a:ext cx="7239000" cy="3657600"/>
          </a:xfrm>
        </p:spPr>
        <p:txBody>
          <a:bodyPr/>
          <a:lstStyle/>
          <a:p>
            <a:pPr marL="0" indent="0">
              <a:buNone/>
            </a:pPr>
            <a:r>
              <a:rPr lang="en-US">
                <a:solidFill>
                  <a:schemeClr val="bg2">
                    <a:lumMod val="50000"/>
                  </a:schemeClr>
                </a:solidFill>
              </a:rPr>
              <a:t>Soria, Fransen, &amp; Nackerud (2013)</a:t>
            </a:r>
          </a:p>
          <a:p>
            <a:pPr marL="57150" indent="0">
              <a:buNone/>
            </a:pPr>
            <a:r>
              <a:rPr lang="en-US">
                <a:solidFill>
                  <a:schemeClr val="bg2">
                    <a:lumMod val="50000"/>
                  </a:schemeClr>
                </a:solidFill>
              </a:rPr>
              <a:t>The study:</a:t>
            </a:r>
          </a:p>
          <a:p>
            <a:pPr marL="457200" lvl="1" indent="0">
              <a:buNone/>
            </a:pPr>
            <a:r>
              <a:rPr lang="en-US">
                <a:solidFill>
                  <a:schemeClr val="bg2">
                    <a:lumMod val="50000"/>
                  </a:schemeClr>
                </a:solidFill>
              </a:rPr>
              <a:t>Compared student library use vs. library instruction as a predictor of retention of college freshmen</a:t>
            </a:r>
          </a:p>
          <a:p>
            <a:pPr marL="57150" indent="0">
              <a:buNone/>
            </a:pPr>
            <a:endParaRPr lang="en-US">
              <a:solidFill>
                <a:schemeClr val="bg2">
                  <a:lumMod val="50000"/>
                </a:schemeClr>
              </a:solidFill>
            </a:endParaRPr>
          </a:p>
          <a:p>
            <a:pPr marL="457200" lvl="1" indent="0">
              <a:buNone/>
            </a:pPr>
            <a:r>
              <a:rPr lang="en-US">
                <a:solidFill>
                  <a:schemeClr val="bg2">
                    <a:lumMod val="50000"/>
                  </a:schemeClr>
                </a:solidFill>
              </a:rPr>
              <a:t> 			          VS.</a:t>
            </a:r>
          </a:p>
          <a:p>
            <a:pPr marL="457200" lvl="1" indent="0">
              <a:buNone/>
            </a:pPr>
            <a:endParaRPr lang="en-US">
              <a:solidFill>
                <a:schemeClr val="bg2">
                  <a:lumMod val="50000"/>
                </a:schemeClr>
              </a:solidFill>
            </a:endParaRPr>
          </a:p>
          <a:p>
            <a:pPr marL="457200" lvl="1" indent="0">
              <a:buNone/>
            </a:pPr>
            <a:endParaRPr lang="en-US">
              <a:solidFill>
                <a:schemeClr val="bg2">
                  <a:lumMod val="50000"/>
                </a:schemeClr>
              </a:solidFill>
            </a:endParaRPr>
          </a:p>
          <a:p>
            <a:pPr marL="57150" indent="0">
              <a:buNone/>
            </a:pPr>
            <a:r>
              <a:rPr lang="en-US">
                <a:solidFill>
                  <a:schemeClr val="bg2">
                    <a:lumMod val="50000"/>
                  </a:schemeClr>
                </a:solidFill>
              </a:rPr>
              <a:t>The result:</a:t>
            </a:r>
          </a:p>
          <a:p>
            <a:pPr marL="457200" lvl="1" indent="0">
              <a:buNone/>
            </a:pPr>
            <a:r>
              <a:rPr lang="en-US">
                <a:solidFill>
                  <a:schemeClr val="bg2">
                    <a:lumMod val="50000"/>
                  </a:schemeClr>
                </a:solidFill>
              </a:rPr>
              <a:t>“Library usage is associated with first-year students’ retention and academic success” (p. 18).</a:t>
            </a:r>
          </a:p>
        </p:txBody>
      </p:sp>
      <p:sp>
        <p:nvSpPr>
          <p:cNvPr id="2" name="Title 1">
            <a:extLst>
              <a:ext uri="{FF2B5EF4-FFF2-40B4-BE49-F238E27FC236}">
                <a16:creationId xmlns:a16="http://schemas.microsoft.com/office/drawing/2014/main" id="{31272916-4C36-4C54-83A5-A3E749CF7AF0}"/>
              </a:ext>
            </a:extLst>
          </p:cNvPr>
          <p:cNvSpPr>
            <a:spLocks noGrp="1"/>
          </p:cNvSpPr>
          <p:nvPr>
            <p:ph type="title"/>
          </p:nvPr>
        </p:nvSpPr>
        <p:spPr>
          <a:xfrm>
            <a:off x="1676400" y="228600"/>
            <a:ext cx="7239000" cy="857250"/>
          </a:xfrm>
        </p:spPr>
        <p:txBody>
          <a:bodyPr/>
          <a:lstStyle/>
          <a:p>
            <a:r>
              <a:rPr lang="en-US"/>
              <a:t>The literature says . . .</a:t>
            </a:r>
          </a:p>
        </p:txBody>
      </p:sp>
      <p:sp>
        <p:nvSpPr>
          <p:cNvPr id="4" name="TextBox 3">
            <a:extLst>
              <a:ext uri="{FF2B5EF4-FFF2-40B4-BE49-F238E27FC236}">
                <a16:creationId xmlns:a16="http://schemas.microsoft.com/office/drawing/2014/main" id="{76A2E451-3E0C-4EE5-BD5A-F2EDCF43966E}"/>
              </a:ext>
            </a:extLst>
          </p:cNvPr>
          <p:cNvSpPr txBox="1"/>
          <p:nvPr/>
        </p:nvSpPr>
        <p:spPr>
          <a:xfrm>
            <a:off x="304800" y="228600"/>
            <a:ext cx="1015663" cy="4705350"/>
          </a:xfrm>
          <a:prstGeom prst="rect">
            <a:avLst/>
          </a:prstGeom>
          <a:noFill/>
        </p:spPr>
        <p:txBody>
          <a:bodyPr vert="vert270" wrap="square" rtlCol="0">
            <a:spAutoFit/>
          </a:bodyPr>
          <a:lstStyle/>
          <a:p>
            <a:r>
              <a:rPr lang="en-US" sz="5400">
                <a:ln w="0"/>
                <a:solidFill>
                  <a:schemeClr val="accent1"/>
                </a:solidFill>
                <a:effectLst>
                  <a:outerShdw blurRad="38100" dist="25400" dir="5400000" algn="ctr" rotWithShape="0">
                    <a:srgbClr val="6E747A">
                      <a:alpha val="43000"/>
                    </a:srgbClr>
                  </a:outerShdw>
                </a:effectLst>
                <a:latin typeface="+mn-lt"/>
              </a:rPr>
              <a:t>SYNTHESIZING</a:t>
            </a:r>
          </a:p>
        </p:txBody>
      </p:sp>
      <p:graphicFrame>
        <p:nvGraphicFramePr>
          <p:cNvPr id="5" name="Diagram 4">
            <a:extLst>
              <a:ext uri="{FF2B5EF4-FFF2-40B4-BE49-F238E27FC236}">
                <a16:creationId xmlns:a16="http://schemas.microsoft.com/office/drawing/2014/main" id="{38FF1753-F0DF-431D-BB04-2A1FEE4D9FEA}"/>
              </a:ext>
            </a:extLst>
          </p:cNvPr>
          <p:cNvGraphicFramePr/>
          <p:nvPr>
            <p:extLst>
              <p:ext uri="{D42A27DB-BD31-4B8C-83A1-F6EECF244321}">
                <p14:modId xmlns:p14="http://schemas.microsoft.com/office/powerpoint/2010/main" val="4039072125"/>
              </p:ext>
            </p:extLst>
          </p:nvPr>
        </p:nvGraphicFramePr>
        <p:xfrm>
          <a:off x="2247900" y="1885950"/>
          <a:ext cx="6096000" cy="285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2244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372D51-154F-40BC-A5FA-07BA67ED6294}"/>
              </a:ext>
            </a:extLst>
          </p:cNvPr>
          <p:cNvSpPr>
            <a:spLocks noGrp="1"/>
          </p:cNvSpPr>
          <p:nvPr>
            <p:ph idx="1"/>
          </p:nvPr>
        </p:nvSpPr>
        <p:spPr>
          <a:xfrm>
            <a:off x="1676400" y="1085850"/>
            <a:ext cx="7239000" cy="3657600"/>
          </a:xfrm>
        </p:spPr>
        <p:txBody>
          <a:bodyPr/>
          <a:lstStyle/>
          <a:p>
            <a:pPr marL="0" indent="0">
              <a:buNone/>
            </a:pPr>
            <a:r>
              <a:rPr lang="en-US">
                <a:solidFill>
                  <a:schemeClr val="bg2">
                    <a:lumMod val="50000"/>
                  </a:schemeClr>
                </a:solidFill>
              </a:rPr>
              <a:t>Vance, Kirk, &amp; Gardner (2012)</a:t>
            </a:r>
          </a:p>
          <a:p>
            <a:pPr marL="57150" indent="0">
              <a:buNone/>
            </a:pPr>
            <a:r>
              <a:rPr lang="en-US">
                <a:solidFill>
                  <a:schemeClr val="bg2">
                    <a:lumMod val="50000"/>
                  </a:schemeClr>
                </a:solidFill>
              </a:rPr>
              <a:t>The study:</a:t>
            </a:r>
          </a:p>
          <a:p>
            <a:pPr marL="457200" lvl="1" indent="0">
              <a:buNone/>
            </a:pPr>
            <a:r>
              <a:rPr lang="en-US">
                <a:solidFill>
                  <a:schemeClr val="bg2">
                    <a:lumMod val="50000"/>
                  </a:schemeClr>
                </a:solidFill>
              </a:rPr>
              <a:t>Analyzed student records to compare both GPA and retention rates for students who:</a:t>
            </a:r>
          </a:p>
          <a:p>
            <a:pPr marL="57150" indent="0">
              <a:buNone/>
            </a:pPr>
            <a:endParaRPr lang="en-US">
              <a:solidFill>
                <a:schemeClr val="bg2">
                  <a:lumMod val="50000"/>
                </a:schemeClr>
              </a:solidFill>
            </a:endParaRPr>
          </a:p>
          <a:p>
            <a:pPr marL="457200" lvl="1" indent="0">
              <a:buNone/>
            </a:pPr>
            <a:r>
              <a:rPr lang="en-US">
                <a:solidFill>
                  <a:schemeClr val="bg2">
                    <a:lumMod val="50000"/>
                  </a:schemeClr>
                </a:solidFill>
              </a:rPr>
              <a:t>			          VS.</a:t>
            </a:r>
          </a:p>
          <a:p>
            <a:pPr marL="457200" lvl="1" indent="0">
              <a:buNone/>
            </a:pPr>
            <a:endParaRPr lang="en-US">
              <a:solidFill>
                <a:schemeClr val="bg2">
                  <a:lumMod val="50000"/>
                </a:schemeClr>
              </a:solidFill>
            </a:endParaRPr>
          </a:p>
          <a:p>
            <a:pPr marL="57150" indent="0">
              <a:buNone/>
            </a:pPr>
            <a:r>
              <a:rPr lang="en-US">
                <a:solidFill>
                  <a:schemeClr val="bg2">
                    <a:lumMod val="50000"/>
                  </a:schemeClr>
                </a:solidFill>
              </a:rPr>
              <a:t>The result:</a:t>
            </a:r>
          </a:p>
          <a:p>
            <a:pPr marL="457200" lvl="1" indent="0">
              <a:buNone/>
            </a:pPr>
            <a:r>
              <a:rPr lang="en-US">
                <a:solidFill>
                  <a:schemeClr val="bg2">
                    <a:lumMod val="50000"/>
                  </a:schemeClr>
                </a:solidFill>
              </a:rPr>
              <a:t>There is a statistically significant impact between library instruction in students’ first year and both GPA and retention rates (pp. 54-55).</a:t>
            </a:r>
          </a:p>
        </p:txBody>
      </p:sp>
      <p:sp>
        <p:nvSpPr>
          <p:cNvPr id="2" name="Title 1">
            <a:extLst>
              <a:ext uri="{FF2B5EF4-FFF2-40B4-BE49-F238E27FC236}">
                <a16:creationId xmlns:a16="http://schemas.microsoft.com/office/drawing/2014/main" id="{31272916-4C36-4C54-83A5-A3E749CF7AF0}"/>
              </a:ext>
            </a:extLst>
          </p:cNvPr>
          <p:cNvSpPr>
            <a:spLocks noGrp="1"/>
          </p:cNvSpPr>
          <p:nvPr>
            <p:ph type="title"/>
          </p:nvPr>
        </p:nvSpPr>
        <p:spPr>
          <a:xfrm>
            <a:off x="1676400" y="228600"/>
            <a:ext cx="7239000" cy="857250"/>
          </a:xfrm>
        </p:spPr>
        <p:txBody>
          <a:bodyPr/>
          <a:lstStyle/>
          <a:p>
            <a:r>
              <a:rPr lang="en-US"/>
              <a:t>The literature says . . .</a:t>
            </a:r>
          </a:p>
        </p:txBody>
      </p:sp>
      <p:sp>
        <p:nvSpPr>
          <p:cNvPr id="4" name="TextBox 3">
            <a:extLst>
              <a:ext uri="{FF2B5EF4-FFF2-40B4-BE49-F238E27FC236}">
                <a16:creationId xmlns:a16="http://schemas.microsoft.com/office/drawing/2014/main" id="{76A2E451-3E0C-4EE5-BD5A-F2EDCF43966E}"/>
              </a:ext>
            </a:extLst>
          </p:cNvPr>
          <p:cNvSpPr txBox="1"/>
          <p:nvPr/>
        </p:nvSpPr>
        <p:spPr>
          <a:xfrm>
            <a:off x="304800" y="228600"/>
            <a:ext cx="1015663" cy="4705350"/>
          </a:xfrm>
          <a:prstGeom prst="rect">
            <a:avLst/>
          </a:prstGeom>
          <a:noFill/>
        </p:spPr>
        <p:txBody>
          <a:bodyPr vert="vert270" wrap="square" rtlCol="0">
            <a:spAutoFit/>
          </a:bodyPr>
          <a:lstStyle/>
          <a:p>
            <a:r>
              <a:rPr lang="en-US" sz="5400">
                <a:ln w="0"/>
                <a:solidFill>
                  <a:schemeClr val="accent1"/>
                </a:solidFill>
                <a:effectLst>
                  <a:outerShdw blurRad="38100" dist="25400" dir="5400000" algn="ctr" rotWithShape="0">
                    <a:srgbClr val="6E747A">
                      <a:alpha val="43000"/>
                    </a:srgbClr>
                  </a:outerShdw>
                </a:effectLst>
                <a:latin typeface="+mn-lt"/>
              </a:rPr>
              <a:t>SYNTHESIZING</a:t>
            </a:r>
          </a:p>
        </p:txBody>
      </p:sp>
      <p:graphicFrame>
        <p:nvGraphicFramePr>
          <p:cNvPr id="5" name="Diagram 4">
            <a:extLst>
              <a:ext uri="{FF2B5EF4-FFF2-40B4-BE49-F238E27FC236}">
                <a16:creationId xmlns:a16="http://schemas.microsoft.com/office/drawing/2014/main" id="{38FF1753-F0DF-431D-BB04-2A1FEE4D9FEA}"/>
              </a:ext>
            </a:extLst>
          </p:cNvPr>
          <p:cNvGraphicFramePr/>
          <p:nvPr>
            <p:extLst>
              <p:ext uri="{D42A27DB-BD31-4B8C-83A1-F6EECF244321}">
                <p14:modId xmlns:p14="http://schemas.microsoft.com/office/powerpoint/2010/main" val="3157484078"/>
              </p:ext>
            </p:extLst>
          </p:nvPr>
        </p:nvGraphicFramePr>
        <p:xfrm>
          <a:off x="2247900" y="1657350"/>
          <a:ext cx="6096000" cy="2857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5917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372D51-154F-40BC-A5FA-07BA67ED6294}"/>
              </a:ext>
            </a:extLst>
          </p:cNvPr>
          <p:cNvSpPr>
            <a:spLocks noGrp="1"/>
          </p:cNvSpPr>
          <p:nvPr>
            <p:ph idx="1"/>
          </p:nvPr>
        </p:nvSpPr>
        <p:spPr>
          <a:xfrm>
            <a:off x="1676400" y="1085850"/>
            <a:ext cx="7239000" cy="4057650"/>
          </a:xfrm>
        </p:spPr>
        <p:txBody>
          <a:bodyPr/>
          <a:lstStyle/>
          <a:p>
            <a:pPr marL="0" indent="0">
              <a:buNone/>
            </a:pPr>
            <a:r>
              <a:rPr lang="en-US" sz="2200">
                <a:solidFill>
                  <a:schemeClr val="bg2">
                    <a:lumMod val="50000"/>
                  </a:schemeClr>
                </a:solidFill>
              </a:rPr>
              <a:t>Australian Council for Educational Research (2008)</a:t>
            </a:r>
          </a:p>
          <a:p>
            <a:pPr marL="57150" indent="0">
              <a:buNone/>
            </a:pPr>
            <a:r>
              <a:rPr lang="en-US" sz="2200">
                <a:solidFill>
                  <a:schemeClr val="bg2">
                    <a:lumMod val="50000"/>
                  </a:schemeClr>
                </a:solidFill>
              </a:rPr>
              <a:t>The study:</a:t>
            </a:r>
          </a:p>
          <a:p>
            <a:pPr marL="457200" lvl="1" indent="0">
              <a:buNone/>
            </a:pPr>
            <a:r>
              <a:rPr lang="en-US" sz="1700">
                <a:solidFill>
                  <a:schemeClr val="bg2">
                    <a:lumMod val="50000"/>
                  </a:schemeClr>
                </a:solidFill>
              </a:rPr>
              <a:t>Analyzed data from the 2008 Australian Survey of Student Engagement (AUSSE) to compare how often students visited the library and their intention to depart their university:</a:t>
            </a:r>
          </a:p>
          <a:p>
            <a:pPr marL="457200" lvl="1" indent="0">
              <a:buNone/>
            </a:pPr>
            <a:endParaRPr lang="en-US" sz="1600">
              <a:solidFill>
                <a:schemeClr val="bg2">
                  <a:lumMod val="50000"/>
                </a:schemeClr>
              </a:solidFill>
            </a:endParaRPr>
          </a:p>
          <a:p>
            <a:pPr marL="57150" indent="0">
              <a:buNone/>
            </a:pPr>
            <a:endParaRPr lang="en-US" sz="1100">
              <a:solidFill>
                <a:schemeClr val="bg2">
                  <a:lumMod val="50000"/>
                </a:schemeClr>
              </a:solidFill>
            </a:endParaRPr>
          </a:p>
          <a:p>
            <a:pPr marL="457200" lvl="1" indent="0">
              <a:buNone/>
            </a:pPr>
            <a:r>
              <a:rPr lang="en-US">
                <a:solidFill>
                  <a:schemeClr val="bg2">
                    <a:lumMod val="50000"/>
                  </a:schemeClr>
                </a:solidFill>
              </a:rPr>
              <a:t>			</a:t>
            </a:r>
          </a:p>
          <a:p>
            <a:pPr marL="57150" indent="0">
              <a:buNone/>
            </a:pPr>
            <a:endParaRPr lang="en-US">
              <a:solidFill>
                <a:schemeClr val="bg2">
                  <a:lumMod val="50000"/>
                </a:schemeClr>
              </a:solidFill>
            </a:endParaRPr>
          </a:p>
          <a:p>
            <a:pPr marL="57150" indent="0">
              <a:buNone/>
            </a:pPr>
            <a:r>
              <a:rPr lang="en-US" sz="2200">
                <a:solidFill>
                  <a:schemeClr val="bg2">
                    <a:lumMod val="50000"/>
                  </a:schemeClr>
                </a:solidFill>
              </a:rPr>
              <a:t>The result:</a:t>
            </a:r>
          </a:p>
          <a:p>
            <a:pPr marL="457200" lvl="1" indent="0">
              <a:buNone/>
            </a:pPr>
            <a:r>
              <a:rPr lang="en-US" sz="1700">
                <a:solidFill>
                  <a:schemeClr val="bg2">
                    <a:lumMod val="50000"/>
                  </a:schemeClr>
                </a:solidFill>
              </a:rPr>
              <a:t>Students who visit the library more frequently are more likely to be retained (p.1).</a:t>
            </a:r>
          </a:p>
        </p:txBody>
      </p:sp>
      <p:sp>
        <p:nvSpPr>
          <p:cNvPr id="2" name="Title 1">
            <a:extLst>
              <a:ext uri="{FF2B5EF4-FFF2-40B4-BE49-F238E27FC236}">
                <a16:creationId xmlns:a16="http://schemas.microsoft.com/office/drawing/2014/main" id="{31272916-4C36-4C54-83A5-A3E749CF7AF0}"/>
              </a:ext>
            </a:extLst>
          </p:cNvPr>
          <p:cNvSpPr>
            <a:spLocks noGrp="1"/>
          </p:cNvSpPr>
          <p:nvPr>
            <p:ph type="title"/>
          </p:nvPr>
        </p:nvSpPr>
        <p:spPr>
          <a:xfrm>
            <a:off x="1676400" y="228600"/>
            <a:ext cx="7239000" cy="857250"/>
          </a:xfrm>
        </p:spPr>
        <p:txBody>
          <a:bodyPr/>
          <a:lstStyle/>
          <a:p>
            <a:r>
              <a:rPr lang="en-US"/>
              <a:t>The literature says . . .</a:t>
            </a:r>
          </a:p>
        </p:txBody>
      </p:sp>
      <p:sp>
        <p:nvSpPr>
          <p:cNvPr id="4" name="TextBox 3">
            <a:extLst>
              <a:ext uri="{FF2B5EF4-FFF2-40B4-BE49-F238E27FC236}">
                <a16:creationId xmlns:a16="http://schemas.microsoft.com/office/drawing/2014/main" id="{76A2E451-3E0C-4EE5-BD5A-F2EDCF43966E}"/>
              </a:ext>
            </a:extLst>
          </p:cNvPr>
          <p:cNvSpPr txBox="1"/>
          <p:nvPr/>
        </p:nvSpPr>
        <p:spPr>
          <a:xfrm>
            <a:off x="304800" y="228600"/>
            <a:ext cx="1015663" cy="4705350"/>
          </a:xfrm>
          <a:prstGeom prst="rect">
            <a:avLst/>
          </a:prstGeom>
          <a:noFill/>
        </p:spPr>
        <p:txBody>
          <a:bodyPr vert="vert270" wrap="square" rtlCol="0">
            <a:spAutoFit/>
          </a:bodyPr>
          <a:lstStyle/>
          <a:p>
            <a:r>
              <a:rPr lang="en-US" sz="5400">
                <a:ln w="0"/>
                <a:solidFill>
                  <a:schemeClr val="accent1"/>
                </a:solidFill>
                <a:effectLst>
                  <a:outerShdw blurRad="38100" dist="25400" dir="5400000" algn="ctr" rotWithShape="0">
                    <a:srgbClr val="6E747A">
                      <a:alpha val="43000"/>
                    </a:srgbClr>
                  </a:outerShdw>
                </a:effectLst>
                <a:latin typeface="+mn-lt"/>
              </a:rPr>
              <a:t>SYNTHESIZING</a:t>
            </a:r>
          </a:p>
        </p:txBody>
      </p:sp>
      <p:graphicFrame>
        <p:nvGraphicFramePr>
          <p:cNvPr id="10" name="Diagram 9">
            <a:extLst>
              <a:ext uri="{FF2B5EF4-FFF2-40B4-BE49-F238E27FC236}">
                <a16:creationId xmlns:a16="http://schemas.microsoft.com/office/drawing/2014/main" id="{8A9588AD-3CC6-4342-8807-0F83CB048049}"/>
              </a:ext>
            </a:extLst>
          </p:cNvPr>
          <p:cNvGraphicFramePr/>
          <p:nvPr>
            <p:extLst>
              <p:ext uri="{D42A27DB-BD31-4B8C-83A1-F6EECF244321}">
                <p14:modId xmlns:p14="http://schemas.microsoft.com/office/powerpoint/2010/main" val="2742311091"/>
              </p:ext>
            </p:extLst>
          </p:nvPr>
        </p:nvGraphicFramePr>
        <p:xfrm>
          <a:off x="1371600" y="2266950"/>
          <a:ext cx="7620000" cy="2152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2404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1E12-4223-415A-B223-5A01EE4A7C1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2F1A7CF-7211-441E-B223-10B254BFF2C3}"/>
              </a:ext>
            </a:extLst>
          </p:cNvPr>
          <p:cNvSpPr>
            <a:spLocks noGrp="1"/>
          </p:cNvSpPr>
          <p:nvPr>
            <p:ph idx="1"/>
          </p:nvPr>
        </p:nvSpPr>
        <p:spPr>
          <a:xfrm>
            <a:off x="457647" y="1123950"/>
            <a:ext cx="8228707" cy="3470374"/>
          </a:xfrm>
        </p:spPr>
        <p:txBody>
          <a:bodyPr/>
          <a:lstStyle/>
          <a:p>
            <a:pPr marL="457200" indent="-457200" algn="l">
              <a:buAutoNum type="arabicPeriod"/>
            </a:pPr>
            <a:r>
              <a:rPr lang="en-US" sz="3200" dirty="0"/>
              <a:t>Searching Google Scholar</a:t>
            </a:r>
          </a:p>
          <a:p>
            <a:pPr marL="457200" indent="-457200" algn="l">
              <a:buAutoNum type="arabicPeriod"/>
            </a:pPr>
            <a:r>
              <a:rPr lang="en-US" sz="3200" dirty="0"/>
              <a:t>HU Library resources available to you</a:t>
            </a:r>
          </a:p>
          <a:p>
            <a:pPr marL="457200" indent="-457200" algn="l">
              <a:buAutoNum type="arabicPeriod"/>
            </a:pPr>
            <a:r>
              <a:rPr lang="en-US" sz="3200" dirty="0"/>
              <a:t>How to search EBSCOhost</a:t>
            </a:r>
          </a:p>
          <a:p>
            <a:pPr marL="457200" indent="-457200" algn="l">
              <a:buAutoNum type="arabicPeriod"/>
            </a:pPr>
            <a:r>
              <a:rPr lang="en-US" sz="3200" dirty="0"/>
              <a:t>Web of Science</a:t>
            </a:r>
          </a:p>
        </p:txBody>
      </p:sp>
    </p:spTree>
    <p:extLst>
      <p:ext uri="{BB962C8B-B14F-4D97-AF65-F5344CB8AC3E}">
        <p14:creationId xmlns:p14="http://schemas.microsoft.com/office/powerpoint/2010/main" val="104631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372D51-154F-40BC-A5FA-07BA67ED6294}"/>
              </a:ext>
            </a:extLst>
          </p:cNvPr>
          <p:cNvSpPr>
            <a:spLocks noGrp="1"/>
          </p:cNvSpPr>
          <p:nvPr>
            <p:ph idx="1"/>
          </p:nvPr>
        </p:nvSpPr>
        <p:spPr>
          <a:xfrm>
            <a:off x="1676400" y="1462496"/>
            <a:ext cx="7239000" cy="3657600"/>
          </a:xfrm>
        </p:spPr>
        <p:txBody>
          <a:bodyPr/>
          <a:lstStyle/>
          <a:p>
            <a:pPr marL="0" indent="0">
              <a:spcAft>
                <a:spcPts val="1200"/>
              </a:spcAft>
              <a:buNone/>
            </a:pPr>
            <a:r>
              <a:rPr lang="en-US">
                <a:solidFill>
                  <a:schemeClr val="bg2">
                    <a:lumMod val="50000"/>
                  </a:schemeClr>
                </a:solidFill>
              </a:rPr>
              <a:t>Results:</a:t>
            </a:r>
          </a:p>
          <a:p>
            <a:pPr>
              <a:spcBef>
                <a:spcPts val="600"/>
              </a:spcBef>
              <a:spcAft>
                <a:spcPts val="1200"/>
              </a:spcAft>
            </a:pPr>
            <a:r>
              <a:rPr lang="en-US" sz="1600">
                <a:solidFill>
                  <a:schemeClr val="bg2">
                    <a:lumMod val="50000"/>
                  </a:schemeClr>
                </a:solidFill>
              </a:rPr>
              <a:t>Correlation to retention due to formal library instruction was highest with freshmen and graduate students (O’Kelly, 2015, p. 24).</a:t>
            </a:r>
          </a:p>
          <a:p>
            <a:pPr>
              <a:spcBef>
                <a:spcPts val="600"/>
              </a:spcBef>
              <a:spcAft>
                <a:spcPts val="1200"/>
              </a:spcAft>
            </a:pPr>
            <a:r>
              <a:rPr lang="en-US" sz="1600">
                <a:solidFill>
                  <a:schemeClr val="bg2">
                    <a:lumMod val="50000"/>
                  </a:schemeClr>
                </a:solidFill>
              </a:rPr>
              <a:t>“Library usage is associated with first-year students’ retention and academic success” (Soria, Fransen, &amp; Nackerud, 2013, p. 18).</a:t>
            </a:r>
          </a:p>
          <a:p>
            <a:pPr>
              <a:spcBef>
                <a:spcPts val="600"/>
              </a:spcBef>
              <a:spcAft>
                <a:spcPts val="1200"/>
              </a:spcAft>
            </a:pPr>
            <a:r>
              <a:rPr lang="en-US" sz="1600">
                <a:solidFill>
                  <a:schemeClr val="bg2">
                    <a:lumMod val="50000"/>
                  </a:schemeClr>
                </a:solidFill>
              </a:rPr>
              <a:t>There is a statistically significant impact between library instruction in students’ first year and both GPA and retention rates (Vance, Kirk, &amp; Gardner, 2012, pp. 54-55).</a:t>
            </a:r>
          </a:p>
          <a:p>
            <a:pPr>
              <a:spcBef>
                <a:spcPts val="600"/>
              </a:spcBef>
              <a:spcAft>
                <a:spcPts val="1200"/>
              </a:spcAft>
            </a:pPr>
            <a:r>
              <a:rPr lang="en-US" sz="1600">
                <a:solidFill>
                  <a:schemeClr val="bg2">
                    <a:lumMod val="50000"/>
                  </a:schemeClr>
                </a:solidFill>
              </a:rPr>
              <a:t>Students who visit the library more frequently are more likely to be retained (ACER, 2008, p.1).</a:t>
            </a:r>
          </a:p>
          <a:p>
            <a:endParaRPr lang="en-US">
              <a:solidFill>
                <a:schemeClr val="bg2">
                  <a:lumMod val="50000"/>
                </a:schemeClr>
              </a:solidFill>
            </a:endParaRPr>
          </a:p>
        </p:txBody>
      </p:sp>
      <p:sp>
        <p:nvSpPr>
          <p:cNvPr id="2" name="Title 1">
            <a:extLst>
              <a:ext uri="{FF2B5EF4-FFF2-40B4-BE49-F238E27FC236}">
                <a16:creationId xmlns:a16="http://schemas.microsoft.com/office/drawing/2014/main" id="{31272916-4C36-4C54-83A5-A3E749CF7AF0}"/>
              </a:ext>
            </a:extLst>
          </p:cNvPr>
          <p:cNvSpPr>
            <a:spLocks noGrp="1"/>
          </p:cNvSpPr>
          <p:nvPr>
            <p:ph type="title"/>
          </p:nvPr>
        </p:nvSpPr>
        <p:spPr>
          <a:xfrm>
            <a:off x="1676400" y="438150"/>
            <a:ext cx="7239000" cy="857250"/>
          </a:xfrm>
        </p:spPr>
        <p:txBody>
          <a:bodyPr/>
          <a:lstStyle/>
          <a:p>
            <a:r>
              <a:rPr lang="en-US" sz="3200"/>
              <a:t>Let’s try synthesizing a couple sentences together!</a:t>
            </a:r>
          </a:p>
        </p:txBody>
      </p:sp>
      <p:sp>
        <p:nvSpPr>
          <p:cNvPr id="4" name="TextBox 3">
            <a:extLst>
              <a:ext uri="{FF2B5EF4-FFF2-40B4-BE49-F238E27FC236}">
                <a16:creationId xmlns:a16="http://schemas.microsoft.com/office/drawing/2014/main" id="{76A2E451-3E0C-4EE5-BD5A-F2EDCF43966E}"/>
              </a:ext>
            </a:extLst>
          </p:cNvPr>
          <p:cNvSpPr txBox="1"/>
          <p:nvPr/>
        </p:nvSpPr>
        <p:spPr>
          <a:xfrm>
            <a:off x="304800" y="228600"/>
            <a:ext cx="1015663" cy="4705350"/>
          </a:xfrm>
          <a:prstGeom prst="rect">
            <a:avLst/>
          </a:prstGeom>
          <a:noFill/>
        </p:spPr>
        <p:txBody>
          <a:bodyPr vert="vert270" wrap="square" rtlCol="0">
            <a:spAutoFit/>
          </a:bodyPr>
          <a:lstStyle/>
          <a:p>
            <a:r>
              <a:rPr lang="en-US" sz="5400">
                <a:ln w="0"/>
                <a:solidFill>
                  <a:schemeClr val="accent1"/>
                </a:solidFill>
                <a:effectLst>
                  <a:outerShdw blurRad="38100" dist="25400" dir="5400000" algn="ctr" rotWithShape="0">
                    <a:srgbClr val="6E747A">
                      <a:alpha val="43000"/>
                    </a:srgbClr>
                  </a:outerShdw>
                </a:effectLst>
                <a:latin typeface="+mn-lt"/>
              </a:rPr>
              <a:t>SYNTHESIZING</a:t>
            </a:r>
          </a:p>
        </p:txBody>
      </p:sp>
    </p:spTree>
    <p:extLst>
      <p:ext uri="{BB962C8B-B14F-4D97-AF65-F5344CB8AC3E}">
        <p14:creationId xmlns:p14="http://schemas.microsoft.com/office/powerpoint/2010/main" val="2904270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372D51-154F-40BC-A5FA-07BA67ED6294}"/>
              </a:ext>
            </a:extLst>
          </p:cNvPr>
          <p:cNvSpPr>
            <a:spLocks noGrp="1"/>
          </p:cNvSpPr>
          <p:nvPr>
            <p:ph idx="1"/>
          </p:nvPr>
        </p:nvSpPr>
        <p:spPr>
          <a:xfrm>
            <a:off x="1676400" y="361950"/>
            <a:ext cx="7239000" cy="4381500"/>
          </a:xfrm>
        </p:spPr>
        <p:txBody>
          <a:bodyPr/>
          <a:lstStyle/>
          <a:p>
            <a:pPr marL="0" indent="0">
              <a:spcAft>
                <a:spcPts val="1200"/>
              </a:spcAft>
              <a:buNone/>
              <a:tabLst>
                <a:tab pos="457200" algn="l"/>
              </a:tabLst>
            </a:pPr>
            <a:r>
              <a:rPr lang="en-US" sz="1900">
                <a:solidFill>
                  <a:schemeClr val="bg2">
                    <a:lumMod val="50000"/>
                  </a:schemeClr>
                </a:solidFill>
              </a:rPr>
              <a:t>	</a:t>
            </a:r>
            <a:r>
              <a:rPr lang="en-US" sz="2000">
                <a:solidFill>
                  <a:schemeClr val="bg2">
                    <a:lumMod val="50000"/>
                  </a:schemeClr>
                </a:solidFill>
              </a:rPr>
              <a:t>Libraries and librarians can play a critical role in student retention, especially for freshmen, if they actively seek to try. Studies indicate that library instruction (whether formal or informal) impacts both GPA and retention rates in a statistically significant way (O’Kelly, 2015, p. 24; Vance, Kirk, &amp; Gardner, 2012, pp. 54-55). Complementary studies also demonstrate that not only library instruction, but also student usage of libraries, is a reliable predictor of student retention (Soria, Fransen, &amp; Nackerud, 2013, p. 18; Australian Council for Educational Research, 2008, p. 1). Librarians should endeavor to find ways to increase instruction opportunities and aggressively market library services and resources in an effort to retain the most vulnerable students, college freshmen.</a:t>
            </a:r>
            <a:endParaRPr lang="en-US" sz="1900">
              <a:solidFill>
                <a:schemeClr val="bg2">
                  <a:lumMod val="50000"/>
                </a:schemeClr>
              </a:solidFill>
            </a:endParaRPr>
          </a:p>
        </p:txBody>
      </p:sp>
    </p:spTree>
    <p:extLst>
      <p:ext uri="{BB962C8B-B14F-4D97-AF65-F5344CB8AC3E}">
        <p14:creationId xmlns:p14="http://schemas.microsoft.com/office/powerpoint/2010/main" val="3175461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372D51-154F-40BC-A5FA-07BA67ED6294}"/>
              </a:ext>
            </a:extLst>
          </p:cNvPr>
          <p:cNvSpPr>
            <a:spLocks noGrp="1"/>
          </p:cNvSpPr>
          <p:nvPr>
            <p:ph idx="1"/>
          </p:nvPr>
        </p:nvSpPr>
        <p:spPr>
          <a:xfrm>
            <a:off x="1676400" y="361950"/>
            <a:ext cx="7239000" cy="4381500"/>
          </a:xfrm>
        </p:spPr>
        <p:txBody>
          <a:bodyPr/>
          <a:lstStyle/>
          <a:p>
            <a:pPr marL="0" indent="0">
              <a:spcAft>
                <a:spcPts val="1200"/>
              </a:spcAft>
              <a:buNone/>
              <a:tabLst>
                <a:tab pos="457200" algn="l"/>
              </a:tabLst>
            </a:pPr>
            <a:r>
              <a:rPr lang="en-US" sz="1900">
                <a:solidFill>
                  <a:schemeClr val="bg2">
                    <a:lumMod val="50000"/>
                  </a:schemeClr>
                </a:solidFill>
              </a:rPr>
              <a:t>	</a:t>
            </a:r>
            <a:r>
              <a:rPr lang="en-US" sz="2000">
                <a:solidFill>
                  <a:schemeClr val="bg2">
                    <a:lumMod val="50000"/>
                  </a:schemeClr>
                </a:solidFill>
              </a:rPr>
              <a:t>Libraries and librarians can play a critical role in student retention, especially for freshmen, if they actively seek to try. Studies indicate that </a:t>
            </a:r>
            <a:r>
              <a:rPr lang="en-US" sz="2000">
                <a:solidFill>
                  <a:schemeClr val="bg2">
                    <a:lumMod val="50000"/>
                  </a:schemeClr>
                </a:solidFill>
                <a:highlight>
                  <a:srgbClr val="C0C0C0"/>
                </a:highlight>
              </a:rPr>
              <a:t>library instruction (whether formal or informal) impacts both GPA and retention rates in a statistically significant way</a:t>
            </a:r>
            <a:r>
              <a:rPr lang="en-US" sz="2000">
                <a:solidFill>
                  <a:schemeClr val="bg2">
                    <a:lumMod val="50000"/>
                  </a:schemeClr>
                </a:solidFill>
              </a:rPr>
              <a:t> (O’Kelly, 2015, p. 24; Vance, Kirk, &amp; Gardner, 2012, pp. 54-55). Complementary studies also demonstrate that </a:t>
            </a:r>
            <a:r>
              <a:rPr lang="en-US" sz="2000">
                <a:solidFill>
                  <a:schemeClr val="bg2">
                    <a:lumMod val="50000"/>
                  </a:schemeClr>
                </a:solidFill>
                <a:highlight>
                  <a:srgbClr val="C1B05C"/>
                </a:highlight>
              </a:rPr>
              <a:t>not only library instruction, but also student usage of libraries, is a reliable predictor of student retention</a:t>
            </a:r>
            <a:r>
              <a:rPr lang="en-US" sz="2000">
                <a:solidFill>
                  <a:schemeClr val="bg2">
                    <a:lumMod val="50000"/>
                  </a:schemeClr>
                </a:solidFill>
              </a:rPr>
              <a:t> (Soria, Fransen, &amp; Nackerud, 2013, p. 18; Australian Council for Educational Research, 2008, p. 1). Librarians should endeavor to find ways to increase instruction opportunities and aggressively market library services and resources in an effort to retain the most vulnerable students, college freshmen.</a:t>
            </a:r>
            <a:endParaRPr lang="en-US" sz="1900">
              <a:solidFill>
                <a:schemeClr val="bg2">
                  <a:lumMod val="50000"/>
                </a:schemeClr>
              </a:solidFill>
            </a:endParaRPr>
          </a:p>
        </p:txBody>
      </p:sp>
      <p:sp>
        <p:nvSpPr>
          <p:cNvPr id="10" name="Arrow: Left-Up 9">
            <a:extLst>
              <a:ext uri="{FF2B5EF4-FFF2-40B4-BE49-F238E27FC236}">
                <a16:creationId xmlns:a16="http://schemas.microsoft.com/office/drawing/2014/main" id="{70521813-1291-4418-B332-B62168C4821B}"/>
              </a:ext>
            </a:extLst>
          </p:cNvPr>
          <p:cNvSpPr/>
          <p:nvPr/>
        </p:nvSpPr>
        <p:spPr>
          <a:xfrm rot="8441713">
            <a:off x="1166201" y="1809979"/>
            <a:ext cx="693195" cy="769008"/>
          </a:xfrm>
          <a:prstGeom prst="leftUpArrow">
            <a:avLst>
              <a:gd name="adj1" fmla="val 13180"/>
              <a:gd name="adj2" fmla="val 25000"/>
              <a:gd name="adj3" fmla="val 198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peech Bubble: Rectangle 10">
            <a:extLst>
              <a:ext uri="{FF2B5EF4-FFF2-40B4-BE49-F238E27FC236}">
                <a16:creationId xmlns:a16="http://schemas.microsoft.com/office/drawing/2014/main" id="{A2EB2F93-9A9F-415A-86FB-A002B63E7A49}"/>
              </a:ext>
            </a:extLst>
          </p:cNvPr>
          <p:cNvSpPr/>
          <p:nvPr/>
        </p:nvSpPr>
        <p:spPr>
          <a:xfrm>
            <a:off x="256903" y="432726"/>
            <a:ext cx="1371600" cy="1244682"/>
          </a:xfrm>
          <a:prstGeom prst="wedgeRectCallout">
            <a:avLst>
              <a:gd name="adj1" fmla="val -1786"/>
              <a:gd name="adj2" fmla="val 830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Results of studies in published literature</a:t>
            </a:r>
          </a:p>
        </p:txBody>
      </p:sp>
    </p:spTree>
    <p:extLst>
      <p:ext uri="{BB962C8B-B14F-4D97-AF65-F5344CB8AC3E}">
        <p14:creationId xmlns:p14="http://schemas.microsoft.com/office/powerpoint/2010/main" val="69209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372D51-154F-40BC-A5FA-07BA67ED6294}"/>
              </a:ext>
            </a:extLst>
          </p:cNvPr>
          <p:cNvSpPr>
            <a:spLocks noGrp="1"/>
          </p:cNvSpPr>
          <p:nvPr>
            <p:ph idx="1"/>
          </p:nvPr>
        </p:nvSpPr>
        <p:spPr>
          <a:xfrm>
            <a:off x="1676400" y="361950"/>
            <a:ext cx="7239000" cy="4381500"/>
          </a:xfrm>
        </p:spPr>
        <p:txBody>
          <a:bodyPr/>
          <a:lstStyle/>
          <a:p>
            <a:pPr marL="0" indent="0">
              <a:spcAft>
                <a:spcPts val="1200"/>
              </a:spcAft>
              <a:buNone/>
              <a:tabLst>
                <a:tab pos="457200" algn="l"/>
              </a:tabLst>
            </a:pPr>
            <a:r>
              <a:rPr lang="en-US" sz="1900">
                <a:solidFill>
                  <a:schemeClr val="bg2">
                    <a:lumMod val="50000"/>
                  </a:schemeClr>
                </a:solidFill>
              </a:rPr>
              <a:t>	</a:t>
            </a:r>
            <a:r>
              <a:rPr lang="en-US" sz="2000">
                <a:solidFill>
                  <a:schemeClr val="bg2">
                    <a:lumMod val="50000"/>
                  </a:schemeClr>
                </a:solidFill>
              </a:rPr>
              <a:t>Libraries and librarians can play a critical role in student retention, especially for freshmen, if they actively seek to try. Studies indicate that library instruction (whether formal or informal) impacts both GPA and retention rates in a statistically significant way (O’Kelly, 2015, p. 24; Vance, Kirk, &amp; Gardner, 2012, pp. 54-55). Complementary studies also demonstrate that not only library instruction, but also student usage of libraries, is a reliable predictor of student retention (Soria, Fransen, &amp; Nackerud, 2013, p. 18; Australian Council for Educational Research, 2008, p. 1). </a:t>
            </a:r>
            <a:r>
              <a:rPr lang="en-US" sz="2000">
                <a:solidFill>
                  <a:schemeClr val="bg2">
                    <a:lumMod val="50000"/>
                  </a:schemeClr>
                </a:solidFill>
                <a:highlight>
                  <a:srgbClr val="C0C0C0"/>
                </a:highlight>
              </a:rPr>
              <a:t>Librarians should endeavor to find ways to increase instruction opportunities and aggressively market library services and resources in an effort to retain the most vulnerable students, college freshmen.</a:t>
            </a:r>
            <a:endParaRPr lang="en-US" sz="1900">
              <a:solidFill>
                <a:schemeClr val="bg2">
                  <a:lumMod val="50000"/>
                </a:schemeClr>
              </a:solidFill>
              <a:highlight>
                <a:srgbClr val="C0C0C0"/>
              </a:highlight>
            </a:endParaRPr>
          </a:p>
        </p:txBody>
      </p:sp>
      <p:sp>
        <p:nvSpPr>
          <p:cNvPr id="10" name="Arrow: Left-Up 9">
            <a:extLst>
              <a:ext uri="{FF2B5EF4-FFF2-40B4-BE49-F238E27FC236}">
                <a16:creationId xmlns:a16="http://schemas.microsoft.com/office/drawing/2014/main" id="{70521813-1291-4418-B332-B62168C4821B}"/>
              </a:ext>
            </a:extLst>
          </p:cNvPr>
          <p:cNvSpPr/>
          <p:nvPr/>
        </p:nvSpPr>
        <p:spPr>
          <a:xfrm rot="8441713">
            <a:off x="1166201" y="1809979"/>
            <a:ext cx="693195" cy="769008"/>
          </a:xfrm>
          <a:prstGeom prst="leftUpArrow">
            <a:avLst>
              <a:gd name="adj1" fmla="val 13180"/>
              <a:gd name="adj2" fmla="val 25000"/>
              <a:gd name="adj3" fmla="val 198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peech Bubble: Rectangle 10">
            <a:extLst>
              <a:ext uri="{FF2B5EF4-FFF2-40B4-BE49-F238E27FC236}">
                <a16:creationId xmlns:a16="http://schemas.microsoft.com/office/drawing/2014/main" id="{A2EB2F93-9A9F-415A-86FB-A002B63E7A49}"/>
              </a:ext>
            </a:extLst>
          </p:cNvPr>
          <p:cNvSpPr/>
          <p:nvPr/>
        </p:nvSpPr>
        <p:spPr>
          <a:xfrm>
            <a:off x="256903" y="432726"/>
            <a:ext cx="1371600" cy="1244682"/>
          </a:xfrm>
          <a:prstGeom prst="wedgeRectCallout">
            <a:avLst>
              <a:gd name="adj1" fmla="val -1786"/>
              <a:gd name="adj2" fmla="val 830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t>Results of studies in published literature</a:t>
            </a:r>
          </a:p>
        </p:txBody>
      </p:sp>
      <p:sp>
        <p:nvSpPr>
          <p:cNvPr id="13" name="Left Brace 12">
            <a:extLst>
              <a:ext uri="{FF2B5EF4-FFF2-40B4-BE49-F238E27FC236}">
                <a16:creationId xmlns:a16="http://schemas.microsoft.com/office/drawing/2014/main" id="{AF5A967E-FCED-40FF-B81F-0B7B65C71220}"/>
              </a:ext>
            </a:extLst>
          </p:cNvPr>
          <p:cNvSpPr/>
          <p:nvPr/>
        </p:nvSpPr>
        <p:spPr>
          <a:xfrm>
            <a:off x="1170035" y="3486150"/>
            <a:ext cx="582565" cy="15240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E545A1C8-3B62-4EBB-A5EB-46F914DED12C}"/>
              </a:ext>
            </a:extLst>
          </p:cNvPr>
          <p:cNvSpPr txBox="1"/>
          <p:nvPr/>
        </p:nvSpPr>
        <p:spPr>
          <a:xfrm>
            <a:off x="51618" y="3462283"/>
            <a:ext cx="1371600" cy="1415772"/>
          </a:xfrm>
          <a:prstGeom prst="rect">
            <a:avLst/>
          </a:prstGeom>
          <a:noFill/>
        </p:spPr>
        <p:txBody>
          <a:bodyPr wrap="square" rtlCol="0">
            <a:spAutoFit/>
          </a:bodyPr>
          <a:lstStyle/>
          <a:p>
            <a:r>
              <a:rPr lang="en-US" sz="1600" b="1">
                <a:latin typeface="+mn-lt"/>
              </a:rPr>
              <a:t>So what?</a:t>
            </a:r>
          </a:p>
          <a:p>
            <a:r>
              <a:rPr lang="en-US" sz="1400">
                <a:latin typeface="+mn-lt"/>
              </a:rPr>
              <a:t>Original interpretation gives meaning and importance.</a:t>
            </a:r>
          </a:p>
        </p:txBody>
      </p:sp>
    </p:spTree>
    <p:extLst>
      <p:ext uri="{BB962C8B-B14F-4D97-AF65-F5344CB8AC3E}">
        <p14:creationId xmlns:p14="http://schemas.microsoft.com/office/powerpoint/2010/main" val="1535442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DC6C9A-070E-4D8E-9512-CC1B942F079A}"/>
              </a:ext>
            </a:extLst>
          </p:cNvPr>
          <p:cNvSpPr txBox="1">
            <a:spLocks noChangeArrowheads="1"/>
          </p:cNvSpPr>
          <p:nvPr/>
        </p:nvSpPr>
        <p:spPr bwMode="auto">
          <a:xfrm>
            <a:off x="342900" y="154781"/>
            <a:ext cx="6172200" cy="642938"/>
          </a:xfrm>
          <a:prstGeom prst="rect">
            <a:avLst/>
          </a:prstGeom>
          <a:extLst>
            <a:ext uri="{909E8E84-426E-40dd-AFC4-6F175D3DCCD1}"/>
            <a:ext uri="{91240B29-F687-4f45-9708-019B960494DF}"/>
            <a:ext uri="{AF507438-7753-43e0-B8FC-AC1667EBCBE1}"/>
            <a:ext uri="{FAA26D3D-D897-4be2-8F04-BA451C77F1D7}"/>
          </a:extLst>
        </p:spPr>
        <p:txBody>
          <a:bodyPr wrap="square" numCol="1" anchor="t"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300" dirty="0"/>
              <a:t>Keep track of your sources</a:t>
            </a:r>
          </a:p>
        </p:txBody>
      </p:sp>
      <p:sp>
        <p:nvSpPr>
          <p:cNvPr id="4" name="Rectangle 3">
            <a:extLst>
              <a:ext uri="{FF2B5EF4-FFF2-40B4-BE49-F238E27FC236}">
                <a16:creationId xmlns:a16="http://schemas.microsoft.com/office/drawing/2014/main" id="{65C2D005-72BB-4D9C-B626-BCED00F738B2}"/>
              </a:ext>
            </a:extLst>
          </p:cNvPr>
          <p:cNvSpPr txBox="1">
            <a:spLocks noChangeArrowheads="1"/>
          </p:cNvSpPr>
          <p:nvPr/>
        </p:nvSpPr>
        <p:spPr bwMode="auto">
          <a:xfrm>
            <a:off x="342900" y="801291"/>
            <a:ext cx="8468983" cy="3358798"/>
          </a:xfrm>
          <a:prstGeom prst="rect">
            <a:avLst/>
          </a:prstGeom>
          <a:extLst>
            <a:ext uri="{909E8E84-426E-40dd-AFC4-6F175D3DCCD1}"/>
            <a:ext uri="{91240B29-F687-4f45-9708-019B960494DF}"/>
            <a:ext uri="{AF507438-7753-43e0-B8FC-AC1667EBCBE1}"/>
            <a:ext uri="{FAA26D3D-D897-4be2-8F04-BA451C77F1D7}"/>
          </a:extLst>
        </p:spPr>
        <p:txBody>
          <a:bodyPr wrap="square"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defRPr/>
            </a:pPr>
            <a:r>
              <a:rPr lang="en-US" altLang="en-US" sz="2400" dirty="0">
                <a:ea typeface="ヒラギノ角ゴ Pro W3" pitchFamily="1" charset="-128"/>
              </a:rPr>
              <a:t>Citation Generators*</a:t>
            </a:r>
          </a:p>
          <a:p>
            <a:pPr marL="642938" lvl="1" indent="-257175">
              <a:buFont typeface="Wingdings" panose="05000000000000000000" pitchFamily="2" charset="2"/>
              <a:buChar char="ü"/>
              <a:defRPr/>
            </a:pPr>
            <a:r>
              <a:rPr lang="en-US" altLang="en-US" sz="2100" dirty="0" err="1">
                <a:ea typeface="ヒラギノ角ゴ Pro W3" pitchFamily="1" charset="-128"/>
                <a:hlinkClick r:id="rId3">
                  <a:extLst>
                    <a:ext uri="{A12FA001-AC4F-418D-AE19-62706E023703}">
                      <ahyp:hlinkClr xmlns:ahyp="http://schemas.microsoft.com/office/drawing/2018/hyperlinkcolor" val="tx"/>
                    </a:ext>
                  </a:extLst>
                </a:hlinkClick>
              </a:rPr>
              <a:t>KnightCite</a:t>
            </a:r>
            <a:endParaRPr lang="en-US" altLang="en-US" sz="2100" dirty="0">
              <a:ea typeface="ヒラギノ角ゴ Pro W3" pitchFamily="1" charset="-128"/>
            </a:endParaRPr>
          </a:p>
          <a:p>
            <a:pPr marL="642938" lvl="1" indent="-257175">
              <a:buFont typeface="Wingdings" panose="05000000000000000000" pitchFamily="2" charset="2"/>
              <a:buChar char="ü"/>
              <a:defRPr/>
            </a:pPr>
            <a:r>
              <a:rPr lang="en-US" altLang="en-US" sz="2100" dirty="0" err="1">
                <a:ea typeface="ヒラギノ角ゴ Pro W3" pitchFamily="1" charset="-128"/>
                <a:hlinkClick r:id="rId4">
                  <a:extLst>
                    <a:ext uri="{A12FA001-AC4F-418D-AE19-62706E023703}">
                      <ahyp:hlinkClr xmlns:ahyp="http://schemas.microsoft.com/office/drawing/2018/hyperlinkcolor" val="tx"/>
                    </a:ext>
                  </a:extLst>
                </a:hlinkClick>
              </a:rPr>
              <a:t>BibMe</a:t>
            </a:r>
            <a:endParaRPr lang="en-US" altLang="en-US" sz="2100" dirty="0">
              <a:ea typeface="ヒラギノ角ゴ Pro W3" pitchFamily="1" charset="-128"/>
            </a:endParaRPr>
          </a:p>
          <a:p>
            <a:pPr marL="642938" lvl="1" indent="-257175">
              <a:buFont typeface="Wingdings" panose="05000000000000000000" pitchFamily="2" charset="2"/>
              <a:buChar char="ü"/>
              <a:defRPr/>
            </a:pPr>
            <a:r>
              <a:rPr lang="en-US" altLang="en-US" sz="2100" dirty="0" err="1">
                <a:ea typeface="ヒラギノ角ゴ Pro W3" pitchFamily="1" charset="-128"/>
                <a:hlinkClick r:id="rId5">
                  <a:extLst>
                    <a:ext uri="{A12FA001-AC4F-418D-AE19-62706E023703}">
                      <ahyp:hlinkClr xmlns:ahyp="http://schemas.microsoft.com/office/drawing/2018/hyperlinkcolor" val="tx"/>
                    </a:ext>
                  </a:extLst>
                </a:hlinkClick>
              </a:rPr>
              <a:t>Citefast</a:t>
            </a:r>
            <a:endParaRPr lang="en-US" altLang="en-US" sz="2100" dirty="0">
              <a:ea typeface="ヒラギノ角ゴ Pro W3" pitchFamily="1" charset="-128"/>
            </a:endParaRPr>
          </a:p>
          <a:p>
            <a:pPr marL="642938" lvl="1" indent="-257175">
              <a:buFont typeface="Wingdings" panose="05000000000000000000" pitchFamily="2" charset="2"/>
              <a:buChar char="ü"/>
              <a:defRPr/>
            </a:pPr>
            <a:r>
              <a:rPr lang="en-US" altLang="en-US" sz="2100" dirty="0">
                <a:ea typeface="ヒラギノ角ゴ Pro W3" pitchFamily="1" charset="-128"/>
                <a:hlinkClick r:id="rId6">
                  <a:extLst>
                    <a:ext uri="{A12FA001-AC4F-418D-AE19-62706E023703}">
                      <ahyp:hlinkClr xmlns:ahyp="http://schemas.microsoft.com/office/drawing/2018/hyperlinkcolor" val="tx"/>
                    </a:ext>
                  </a:extLst>
                </a:hlinkClick>
              </a:rPr>
              <a:t>EndNote – available through Web of Science</a:t>
            </a:r>
            <a:endParaRPr lang="en-US" altLang="en-US" sz="2100" dirty="0">
              <a:ea typeface="ヒラギノ角ゴ Pro W3" pitchFamily="1" charset="-128"/>
            </a:endParaRPr>
          </a:p>
          <a:p>
            <a:pPr marL="385763" lvl="1" indent="0">
              <a:buNone/>
              <a:defRPr/>
            </a:pPr>
            <a:endParaRPr lang="en-US" altLang="en-US" sz="2100" dirty="0">
              <a:ea typeface="ヒラギノ角ゴ Pro W3" pitchFamily="1" charset="-128"/>
            </a:endParaRPr>
          </a:p>
          <a:p>
            <a:pPr marL="85725" indent="0" algn="ctr">
              <a:buNone/>
              <a:defRPr/>
            </a:pPr>
            <a:endParaRPr lang="en-US" altLang="en-US" sz="2100" b="1" dirty="0">
              <a:ea typeface="ヒラギノ角ゴ Pro W3" pitchFamily="1" charset="-128"/>
            </a:endParaRPr>
          </a:p>
          <a:p>
            <a:pPr marL="85725" indent="0" algn="ctr">
              <a:buNone/>
              <a:defRPr/>
            </a:pPr>
            <a:r>
              <a:rPr lang="en-US" altLang="en-US" sz="2100" b="1" dirty="0">
                <a:ea typeface="ヒラギノ角ゴ Pro W3" pitchFamily="1" charset="-128"/>
              </a:rPr>
              <a:t>*Always double check citations from a generator – you are still responsible that your citations are correct!!</a:t>
            </a:r>
          </a:p>
        </p:txBody>
      </p:sp>
    </p:spTree>
    <p:extLst>
      <p:ext uri="{BB962C8B-B14F-4D97-AF65-F5344CB8AC3E}">
        <p14:creationId xmlns:p14="http://schemas.microsoft.com/office/powerpoint/2010/main" val="196206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Effect transition="in" filter="fade">
                                      <p:cBhvr>
                                        <p:cTn id="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07D23E-D0F3-4672-A164-9F80306ED746}"/>
              </a:ext>
            </a:extLst>
          </p:cNvPr>
          <p:cNvSpPr txBox="1"/>
          <p:nvPr/>
        </p:nvSpPr>
        <p:spPr>
          <a:xfrm>
            <a:off x="3642611" y="359764"/>
            <a:ext cx="2233533" cy="461665"/>
          </a:xfrm>
          <a:prstGeom prst="rect">
            <a:avLst/>
          </a:prstGeom>
          <a:noFill/>
        </p:spPr>
        <p:txBody>
          <a:bodyPr wrap="square" rtlCol="0">
            <a:spAutoFit/>
          </a:bodyPr>
          <a:lstStyle/>
          <a:p>
            <a:r>
              <a:rPr lang="en-US" dirty="0"/>
              <a:t>Endnote Online</a:t>
            </a:r>
          </a:p>
        </p:txBody>
      </p:sp>
      <p:sp>
        <p:nvSpPr>
          <p:cNvPr id="3" name="TextBox 2">
            <a:extLst>
              <a:ext uri="{FF2B5EF4-FFF2-40B4-BE49-F238E27FC236}">
                <a16:creationId xmlns:a16="http://schemas.microsoft.com/office/drawing/2014/main" id="{21917139-2B25-4AE0-9C77-8635AE0E8E32}"/>
              </a:ext>
            </a:extLst>
          </p:cNvPr>
          <p:cNvSpPr txBox="1"/>
          <p:nvPr/>
        </p:nvSpPr>
        <p:spPr>
          <a:xfrm>
            <a:off x="427220" y="1573967"/>
            <a:ext cx="7952282" cy="2308324"/>
          </a:xfrm>
          <a:prstGeom prst="rect">
            <a:avLst/>
          </a:prstGeom>
          <a:noFill/>
        </p:spPr>
        <p:txBody>
          <a:bodyPr wrap="square" rtlCol="0">
            <a:spAutoFit/>
          </a:bodyPr>
          <a:lstStyle/>
          <a:p>
            <a:r>
              <a:rPr lang="en-US" dirty="0"/>
              <a:t>Access Endnote Online through Web of Science.  </a:t>
            </a:r>
          </a:p>
          <a:p>
            <a:endParaRPr lang="en-US" dirty="0"/>
          </a:p>
          <a:p>
            <a:r>
              <a:rPr lang="en-US" dirty="0"/>
              <a:t>Create a login for Web of Science and Endnote </a:t>
            </a:r>
          </a:p>
          <a:p>
            <a:endParaRPr lang="en-US" dirty="0"/>
          </a:p>
          <a:p>
            <a:r>
              <a:rPr lang="en-US" dirty="0"/>
              <a:t>If you log into Endnote online first, you can easily export citations from your </a:t>
            </a:r>
            <a:r>
              <a:rPr lang="en-US" dirty="0" err="1"/>
              <a:t>Ebsco</a:t>
            </a:r>
            <a:r>
              <a:rPr lang="en-US" dirty="0"/>
              <a:t> results into Endnote!</a:t>
            </a:r>
          </a:p>
        </p:txBody>
      </p:sp>
    </p:spTree>
    <p:extLst>
      <p:ext uri="{BB962C8B-B14F-4D97-AF65-F5344CB8AC3E}">
        <p14:creationId xmlns:p14="http://schemas.microsoft.com/office/powerpoint/2010/main" val="3432706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2D8200-933A-4963-9735-9BF841E6C229}"/>
              </a:ext>
            </a:extLst>
          </p:cNvPr>
          <p:cNvPicPr>
            <a:picLocks noChangeAspect="1"/>
          </p:cNvPicPr>
          <p:nvPr/>
        </p:nvPicPr>
        <p:blipFill>
          <a:blip r:embed="rId3"/>
          <a:stretch>
            <a:fillRect/>
          </a:stretch>
        </p:blipFill>
        <p:spPr>
          <a:xfrm>
            <a:off x="609600" y="0"/>
            <a:ext cx="7602420" cy="5143500"/>
          </a:xfrm>
          <a:prstGeom prst="rect">
            <a:avLst/>
          </a:prstGeom>
        </p:spPr>
      </p:pic>
      <p:pic>
        <p:nvPicPr>
          <p:cNvPr id="5" name="Picture 4">
            <a:extLst>
              <a:ext uri="{FF2B5EF4-FFF2-40B4-BE49-F238E27FC236}">
                <a16:creationId xmlns:a16="http://schemas.microsoft.com/office/drawing/2014/main" id="{6525CE97-D994-4E5E-8ED6-7ECC52D37788}"/>
              </a:ext>
            </a:extLst>
          </p:cNvPr>
          <p:cNvPicPr>
            <a:picLocks noChangeAspect="1"/>
          </p:cNvPicPr>
          <p:nvPr/>
        </p:nvPicPr>
        <p:blipFill rotWithShape="1">
          <a:blip r:embed="rId4"/>
          <a:srcRect l="41094" t="5555" r="11406" b="61852"/>
          <a:stretch/>
        </p:blipFill>
        <p:spPr>
          <a:xfrm>
            <a:off x="609600" y="0"/>
            <a:ext cx="7772400" cy="5343522"/>
          </a:xfrm>
          <a:prstGeom prst="rect">
            <a:avLst/>
          </a:prstGeom>
        </p:spPr>
      </p:pic>
      <p:pic>
        <p:nvPicPr>
          <p:cNvPr id="7" name="Picture 6">
            <a:extLst>
              <a:ext uri="{FF2B5EF4-FFF2-40B4-BE49-F238E27FC236}">
                <a16:creationId xmlns:a16="http://schemas.microsoft.com/office/drawing/2014/main" id="{38A268FC-C282-4C1C-8C4B-2A5C7B9D5BDC}"/>
              </a:ext>
            </a:extLst>
          </p:cNvPr>
          <p:cNvPicPr>
            <a:picLocks noChangeAspect="1"/>
          </p:cNvPicPr>
          <p:nvPr/>
        </p:nvPicPr>
        <p:blipFill>
          <a:blip r:embed="rId5"/>
          <a:stretch>
            <a:fillRect/>
          </a:stretch>
        </p:blipFill>
        <p:spPr>
          <a:xfrm>
            <a:off x="609600" y="12361"/>
            <a:ext cx="7602420" cy="5143500"/>
          </a:xfrm>
          <a:prstGeom prst="rect">
            <a:avLst/>
          </a:prstGeom>
        </p:spPr>
      </p:pic>
      <p:pic>
        <p:nvPicPr>
          <p:cNvPr id="9" name="Picture 8">
            <a:extLst>
              <a:ext uri="{FF2B5EF4-FFF2-40B4-BE49-F238E27FC236}">
                <a16:creationId xmlns:a16="http://schemas.microsoft.com/office/drawing/2014/main" id="{4A0328B7-52B4-412D-9075-642473EB74D0}"/>
              </a:ext>
            </a:extLst>
          </p:cNvPr>
          <p:cNvPicPr>
            <a:picLocks noChangeAspect="1"/>
          </p:cNvPicPr>
          <p:nvPr/>
        </p:nvPicPr>
        <p:blipFill>
          <a:blip r:embed="rId6"/>
          <a:stretch>
            <a:fillRect/>
          </a:stretch>
        </p:blipFill>
        <p:spPr>
          <a:xfrm>
            <a:off x="613348" y="12361"/>
            <a:ext cx="7598672" cy="5143500"/>
          </a:xfrm>
          <a:prstGeom prst="rect">
            <a:avLst/>
          </a:prstGeom>
        </p:spPr>
      </p:pic>
      <p:pic>
        <p:nvPicPr>
          <p:cNvPr id="11" name="Picture 10">
            <a:extLst>
              <a:ext uri="{FF2B5EF4-FFF2-40B4-BE49-F238E27FC236}">
                <a16:creationId xmlns:a16="http://schemas.microsoft.com/office/drawing/2014/main" id="{33230FC9-DC7D-463C-BF54-8A2F502323AB}"/>
              </a:ext>
            </a:extLst>
          </p:cNvPr>
          <p:cNvPicPr>
            <a:picLocks noChangeAspect="1"/>
          </p:cNvPicPr>
          <p:nvPr/>
        </p:nvPicPr>
        <p:blipFill>
          <a:blip r:embed="rId7"/>
          <a:stretch>
            <a:fillRect/>
          </a:stretch>
        </p:blipFill>
        <p:spPr>
          <a:xfrm>
            <a:off x="106780" y="18424"/>
            <a:ext cx="9265820" cy="5067925"/>
          </a:xfrm>
          <a:prstGeom prst="rect">
            <a:avLst/>
          </a:prstGeom>
        </p:spPr>
      </p:pic>
      <p:sp>
        <p:nvSpPr>
          <p:cNvPr id="12" name="Arrow: Right 11">
            <a:extLst>
              <a:ext uri="{FF2B5EF4-FFF2-40B4-BE49-F238E27FC236}">
                <a16:creationId xmlns:a16="http://schemas.microsoft.com/office/drawing/2014/main" id="{AB8CFE18-496F-463C-AC96-CE86B6707236}"/>
              </a:ext>
            </a:extLst>
          </p:cNvPr>
          <p:cNvSpPr/>
          <p:nvPr/>
        </p:nvSpPr>
        <p:spPr bwMode="auto">
          <a:xfrm rot="17733863">
            <a:off x="6639619" y="601407"/>
            <a:ext cx="1568720" cy="609600"/>
          </a:xfrm>
          <a:prstGeom prst="rightArrow">
            <a:avLst/>
          </a:prstGeom>
          <a:blipFill dpi="0" rotWithShape="0">
            <a:blip r:embed="rId8"/>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ＭＳ Ｐゴシック" charset="0"/>
              <a:sym typeface="Gill Sans" charset="0"/>
            </a:endParaRPr>
          </a:p>
        </p:txBody>
      </p:sp>
      <p:sp>
        <p:nvSpPr>
          <p:cNvPr id="14" name="Arrow: Right 13">
            <a:extLst>
              <a:ext uri="{FF2B5EF4-FFF2-40B4-BE49-F238E27FC236}">
                <a16:creationId xmlns:a16="http://schemas.microsoft.com/office/drawing/2014/main" id="{DFB5DBE1-ADF1-4324-A6AB-B99FAB2AEC3C}"/>
              </a:ext>
            </a:extLst>
          </p:cNvPr>
          <p:cNvSpPr/>
          <p:nvPr/>
        </p:nvSpPr>
        <p:spPr bwMode="auto">
          <a:xfrm rot="14064425">
            <a:off x="3711440" y="544569"/>
            <a:ext cx="1568720" cy="609600"/>
          </a:xfrm>
          <a:prstGeom prst="rightArrow">
            <a:avLst/>
          </a:prstGeom>
          <a:blipFill dpi="0" rotWithShape="0">
            <a:blip r:embed="rId8"/>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Gill Sans" charset="0"/>
              <a:ea typeface="ＭＳ Ｐゴシック" charset="0"/>
              <a:sym typeface="Gill Sans" charset="0"/>
            </a:endParaRPr>
          </a:p>
        </p:txBody>
      </p:sp>
      <p:pic>
        <p:nvPicPr>
          <p:cNvPr id="16" name="Picture 15">
            <a:extLst>
              <a:ext uri="{FF2B5EF4-FFF2-40B4-BE49-F238E27FC236}">
                <a16:creationId xmlns:a16="http://schemas.microsoft.com/office/drawing/2014/main" id="{D3A2C94E-1DDF-41EA-9DF5-5CA073BFA101}"/>
              </a:ext>
            </a:extLst>
          </p:cNvPr>
          <p:cNvPicPr>
            <a:picLocks noChangeAspect="1"/>
          </p:cNvPicPr>
          <p:nvPr/>
        </p:nvPicPr>
        <p:blipFill>
          <a:blip r:embed="rId9"/>
          <a:stretch>
            <a:fillRect/>
          </a:stretch>
        </p:blipFill>
        <p:spPr>
          <a:xfrm>
            <a:off x="106780" y="12361"/>
            <a:ext cx="9705401" cy="4401120"/>
          </a:xfrm>
          <a:prstGeom prst="rect">
            <a:avLst/>
          </a:prstGeom>
        </p:spPr>
      </p:pic>
    </p:spTree>
    <p:extLst>
      <p:ext uri="{BB962C8B-B14F-4D97-AF65-F5344CB8AC3E}">
        <p14:creationId xmlns:p14="http://schemas.microsoft.com/office/powerpoint/2010/main" val="471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1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2"/>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562316-8BD7-488C-AD78-0720C980B2A9}"/>
              </a:ext>
            </a:extLst>
          </p:cNvPr>
          <p:cNvSpPr txBox="1">
            <a:spLocks noChangeArrowheads="1"/>
          </p:cNvSpPr>
          <p:nvPr/>
        </p:nvSpPr>
        <p:spPr bwMode="auto">
          <a:xfrm>
            <a:off x="342900" y="154781"/>
            <a:ext cx="6172200" cy="642938"/>
          </a:xfrm>
          <a:prstGeom prst="rect">
            <a:avLst/>
          </a:prstGeom>
          <a:extLst>
            <a:ext uri="{909E8E84-426E-40dd-AFC4-6F175D3DCCD1}"/>
            <a:ext uri="{91240B29-F687-4f45-9708-019B960494DF}"/>
            <a:ext uri="{AF507438-7753-43e0-B8FC-AC1667EBCBE1}"/>
            <a:ext uri="{FAA26D3D-D897-4be2-8F04-BA451C77F1D7}"/>
          </a:extLst>
        </p:spPr>
        <p:txBody>
          <a:bodyPr wrap="square" numCol="1" anchor="t"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300" dirty="0"/>
              <a:t>APA: The Ultimate Resource</a:t>
            </a:r>
          </a:p>
        </p:txBody>
      </p:sp>
      <p:sp>
        <p:nvSpPr>
          <p:cNvPr id="4" name="Rectangle 3">
            <a:extLst>
              <a:ext uri="{FF2B5EF4-FFF2-40B4-BE49-F238E27FC236}">
                <a16:creationId xmlns:a16="http://schemas.microsoft.com/office/drawing/2014/main" id="{693FFD21-2EE2-4F2E-94C9-F1AD992F5F2B}"/>
              </a:ext>
            </a:extLst>
          </p:cNvPr>
          <p:cNvSpPr txBox="1">
            <a:spLocks noChangeArrowheads="1"/>
          </p:cNvSpPr>
          <p:nvPr/>
        </p:nvSpPr>
        <p:spPr bwMode="auto">
          <a:xfrm>
            <a:off x="2721634" y="1572906"/>
            <a:ext cx="6090249" cy="1222053"/>
          </a:xfrm>
          <a:prstGeom prst="rect">
            <a:avLst/>
          </a:prstGeom>
          <a:extLst>
            <a:ext uri="{909E8E84-426E-40dd-AFC4-6F175D3DCCD1}"/>
            <a:ext uri="{91240B29-F687-4f45-9708-019B960494DF}"/>
            <a:ext uri="{AF507438-7753-43e0-B8FC-AC1667EBCBE1}"/>
            <a:ext uri="{FAA26D3D-D897-4be2-8F04-BA451C77F1D7}"/>
          </a:extLst>
        </p:spPr>
        <p:txBody>
          <a:bodyPr wrap="square"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2100" dirty="0"/>
              <a:t>Publication Manual of the American Psychological Association (7</a:t>
            </a:r>
            <a:r>
              <a:rPr lang="en-US" sz="2100" baseline="30000" dirty="0"/>
              <a:t>th</a:t>
            </a:r>
            <a:r>
              <a:rPr lang="en-US" sz="2100" dirty="0"/>
              <a:t> ed.)</a:t>
            </a:r>
          </a:p>
        </p:txBody>
      </p:sp>
      <p:pic>
        <p:nvPicPr>
          <p:cNvPr id="1026" name="Picture 2" descr="Cover Art">
            <a:extLst>
              <a:ext uri="{FF2B5EF4-FFF2-40B4-BE49-F238E27FC236}">
                <a16:creationId xmlns:a16="http://schemas.microsoft.com/office/drawing/2014/main" id="{59F95657-6275-41EB-A048-F6F1CB93BE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28750"/>
            <a:ext cx="170688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80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9982F6-655C-48E8-8AEA-B462E398F499}"/>
              </a:ext>
            </a:extLst>
          </p:cNvPr>
          <p:cNvPicPr>
            <a:picLocks noChangeAspect="1"/>
          </p:cNvPicPr>
          <p:nvPr/>
        </p:nvPicPr>
        <p:blipFill>
          <a:blip r:embed="rId2"/>
          <a:stretch>
            <a:fillRect/>
          </a:stretch>
        </p:blipFill>
        <p:spPr>
          <a:xfrm>
            <a:off x="981068" y="761397"/>
            <a:ext cx="6264331" cy="3620705"/>
          </a:xfrm>
          <a:prstGeom prst="rect">
            <a:avLst/>
          </a:prstGeom>
        </p:spPr>
      </p:pic>
      <p:sp>
        <p:nvSpPr>
          <p:cNvPr id="5" name="Rectangle 2">
            <a:hlinkClick r:id="rId3"/>
            <a:extLst>
              <a:ext uri="{FF2B5EF4-FFF2-40B4-BE49-F238E27FC236}">
                <a16:creationId xmlns:a16="http://schemas.microsoft.com/office/drawing/2014/main" id="{2C2B2E32-478C-42C2-9483-6E82A2ADA1B8}"/>
              </a:ext>
            </a:extLst>
          </p:cNvPr>
          <p:cNvSpPr txBox="1">
            <a:spLocks noChangeArrowheads="1"/>
          </p:cNvSpPr>
          <p:nvPr/>
        </p:nvSpPr>
        <p:spPr bwMode="auto">
          <a:xfrm>
            <a:off x="342899" y="154781"/>
            <a:ext cx="8033283" cy="642938"/>
          </a:xfrm>
          <a:prstGeom prst="rect">
            <a:avLst/>
          </a:prstGeom>
          <a:extLst>
            <a:ext uri="{909E8E84-426E-40dd-AFC4-6F175D3DCCD1}"/>
            <a:ext uri="{91240B29-F687-4f45-9708-019B960494DF}"/>
            <a:ext uri="{AF507438-7753-43e0-B8FC-AC1667EBCBE1}"/>
            <a:ext uri="{FAA26D3D-D897-4be2-8F04-BA451C77F1D7}"/>
          </a:extLst>
        </p:spPr>
        <p:txBody>
          <a:bodyPr wrap="square" numCol="1" anchor="t" anchorCtr="0" compatLnSpc="1">
            <a:prstTxWarp prst="textNoShape">
              <a:avLst/>
            </a:prstTxWarp>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300" dirty="0"/>
              <a:t>APA Guide: </a:t>
            </a:r>
            <a:r>
              <a:rPr lang="en-US" sz="2800" dirty="0">
                <a:hlinkClick r:id="rId3">
                  <a:extLst>
                    <a:ext uri="{A12FA001-AC4F-418D-AE19-62706E023703}">
                      <ahyp:hlinkClr xmlns:ahyp="http://schemas.microsoft.com/office/drawing/2018/hyperlinkcolor" val="tx"/>
                    </a:ext>
                  </a:extLst>
                </a:hlinkClick>
              </a:rPr>
              <a:t>https://library.harrisburgu.edu/apa/</a:t>
            </a:r>
            <a:endParaRPr lang="en-US" sz="2800" dirty="0"/>
          </a:p>
        </p:txBody>
      </p:sp>
    </p:spTree>
    <p:extLst>
      <p:ext uri="{BB962C8B-B14F-4D97-AF65-F5344CB8AC3E}">
        <p14:creationId xmlns:p14="http://schemas.microsoft.com/office/powerpoint/2010/main" val="2942220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30046-2EAD-42E7-AAB6-F76CF6137E1D}"/>
              </a:ext>
            </a:extLst>
          </p:cNvPr>
          <p:cNvSpPr>
            <a:spLocks noGrp="1"/>
          </p:cNvSpPr>
          <p:nvPr>
            <p:ph type="title"/>
          </p:nvPr>
        </p:nvSpPr>
        <p:spPr/>
        <p:txBody>
          <a:bodyPr/>
          <a:lstStyle/>
          <a:p>
            <a:r>
              <a:rPr lang="en-US" dirty="0"/>
              <a:t>Why Google Scholar?</a:t>
            </a:r>
          </a:p>
        </p:txBody>
      </p:sp>
      <p:sp>
        <p:nvSpPr>
          <p:cNvPr id="3" name="Content Placeholder 2">
            <a:extLst>
              <a:ext uri="{FF2B5EF4-FFF2-40B4-BE49-F238E27FC236}">
                <a16:creationId xmlns:a16="http://schemas.microsoft.com/office/drawing/2014/main" id="{58A538A9-F714-4F96-A15D-16EA7A17411E}"/>
              </a:ext>
            </a:extLst>
          </p:cNvPr>
          <p:cNvSpPr>
            <a:spLocks noGrp="1"/>
          </p:cNvSpPr>
          <p:nvPr>
            <p:ph idx="1"/>
          </p:nvPr>
        </p:nvSpPr>
        <p:spPr>
          <a:xfrm>
            <a:off x="457647" y="1200485"/>
            <a:ext cx="4800153" cy="3393839"/>
          </a:xfrm>
        </p:spPr>
        <p:txBody>
          <a:bodyPr/>
          <a:lstStyle/>
          <a:p>
            <a:pPr algn="l">
              <a:buFont typeface="Arial" panose="020B0604020202020204" pitchFamily="34" charset="0"/>
              <a:buChar char="•"/>
            </a:pPr>
            <a:r>
              <a:rPr lang="en-US" dirty="0">
                <a:solidFill>
                  <a:schemeClr val="tx1"/>
                </a:solidFill>
              </a:rPr>
              <a:t>Google is a familiar search engine</a:t>
            </a:r>
          </a:p>
          <a:p>
            <a:pPr algn="l">
              <a:buFont typeface="Arial" panose="020B0604020202020204" pitchFamily="34" charset="0"/>
              <a:buChar char="•"/>
            </a:pPr>
            <a:r>
              <a:rPr lang="en-US" dirty="0">
                <a:solidFill>
                  <a:schemeClr val="tx1"/>
                </a:solidFill>
              </a:rPr>
              <a:t>Access to free articles</a:t>
            </a:r>
          </a:p>
          <a:p>
            <a:pPr algn="l">
              <a:buFont typeface="Arial" panose="020B0604020202020204" pitchFamily="34" charset="0"/>
              <a:buChar char="•"/>
            </a:pPr>
            <a:r>
              <a:rPr lang="en-US" dirty="0">
                <a:solidFill>
                  <a:schemeClr val="tx1"/>
                </a:solidFill>
              </a:rPr>
              <a:t>Access to citations of subscription resources</a:t>
            </a:r>
          </a:p>
          <a:p>
            <a:pPr marL="800100" lvl="1" indent="-342900" algn="l">
              <a:buSzPct val="50000"/>
              <a:buFont typeface="Courier New" panose="02070309020205020404" pitchFamily="49" charset="0"/>
              <a:buChar char="o"/>
            </a:pPr>
            <a:r>
              <a:rPr lang="en-US" dirty="0">
                <a:solidFill>
                  <a:schemeClr val="tx1"/>
                </a:solidFill>
              </a:rPr>
              <a:t>Check library resources for subscription articles!</a:t>
            </a:r>
          </a:p>
          <a:p>
            <a:pPr algn="l">
              <a:buFont typeface="Arial" panose="020B0604020202020204" pitchFamily="34" charset="0"/>
              <a:buChar char="•"/>
            </a:pPr>
            <a:r>
              <a:rPr lang="en-US" dirty="0">
                <a:solidFill>
                  <a:schemeClr val="tx1"/>
                </a:solidFill>
              </a:rPr>
              <a:t>Save items to your Google Library</a:t>
            </a:r>
          </a:p>
          <a:p>
            <a:pPr algn="l">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40449826-B6E9-46AC-9AB9-E0622C64F48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7500" t="18000" r="13750" b="15333"/>
          <a:stretch/>
        </p:blipFill>
        <p:spPr>
          <a:xfrm>
            <a:off x="5278582" y="1619250"/>
            <a:ext cx="3581400" cy="1905000"/>
          </a:xfrm>
          <a:prstGeom prst="rect">
            <a:avLst/>
          </a:prstGeom>
        </p:spPr>
      </p:pic>
    </p:spTree>
    <p:extLst>
      <p:ext uri="{BB962C8B-B14F-4D97-AF65-F5344CB8AC3E}">
        <p14:creationId xmlns:p14="http://schemas.microsoft.com/office/powerpoint/2010/main" val="231517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C1982E-1C72-4154-A436-64B1ADE616F5}"/>
              </a:ext>
            </a:extLst>
          </p:cNvPr>
          <p:cNvSpPr>
            <a:spLocks noGrp="1"/>
          </p:cNvSpPr>
          <p:nvPr>
            <p:ph type="title"/>
          </p:nvPr>
        </p:nvSpPr>
        <p:spPr>
          <a:xfrm>
            <a:off x="3657600" y="942975"/>
            <a:ext cx="5105400" cy="2952750"/>
          </a:xfrm>
        </p:spPr>
        <p:txBody>
          <a:bodyPr/>
          <a:lstStyle/>
          <a:p>
            <a:r>
              <a:rPr lang="en-US" sz="8000"/>
              <a:t>What is a Literature Review?</a:t>
            </a:r>
          </a:p>
        </p:txBody>
      </p:sp>
      <p:pic>
        <p:nvPicPr>
          <p:cNvPr id="9" name="Picture 8">
            <a:extLst>
              <a:ext uri="{FF2B5EF4-FFF2-40B4-BE49-F238E27FC236}">
                <a16:creationId xmlns:a16="http://schemas.microsoft.com/office/drawing/2014/main" id="{75211E0D-BEB4-4472-A8F9-1CB4ABADFB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993174"/>
            <a:ext cx="1547642" cy="3181350"/>
          </a:xfrm>
          <a:prstGeom prst="rect">
            <a:avLst/>
          </a:prstGeom>
        </p:spPr>
      </p:pic>
    </p:spTree>
    <p:extLst>
      <p:ext uri="{BB962C8B-B14F-4D97-AF65-F5344CB8AC3E}">
        <p14:creationId xmlns:p14="http://schemas.microsoft.com/office/powerpoint/2010/main" val="3215597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30046-2EAD-42E7-AAB6-F76CF6137E1D}"/>
              </a:ext>
            </a:extLst>
          </p:cNvPr>
          <p:cNvSpPr>
            <a:spLocks noGrp="1"/>
          </p:cNvSpPr>
          <p:nvPr>
            <p:ph type="title"/>
          </p:nvPr>
        </p:nvSpPr>
        <p:spPr/>
        <p:txBody>
          <a:bodyPr/>
          <a:lstStyle/>
          <a:p>
            <a:r>
              <a:rPr lang="en-US" dirty="0"/>
              <a:t>Why NOT Google Scholar?</a:t>
            </a:r>
          </a:p>
        </p:txBody>
      </p:sp>
      <p:sp>
        <p:nvSpPr>
          <p:cNvPr id="3" name="Content Placeholder 2">
            <a:extLst>
              <a:ext uri="{FF2B5EF4-FFF2-40B4-BE49-F238E27FC236}">
                <a16:creationId xmlns:a16="http://schemas.microsoft.com/office/drawing/2014/main" id="{58A538A9-F714-4F96-A15D-16EA7A17411E}"/>
              </a:ext>
            </a:extLst>
          </p:cNvPr>
          <p:cNvSpPr>
            <a:spLocks noGrp="1"/>
          </p:cNvSpPr>
          <p:nvPr>
            <p:ph idx="1"/>
          </p:nvPr>
        </p:nvSpPr>
        <p:spPr>
          <a:xfrm>
            <a:off x="1104900" y="1444019"/>
            <a:ext cx="6934200" cy="3086100"/>
          </a:xfrm>
        </p:spPr>
        <p:txBody>
          <a:bodyPr/>
          <a:lstStyle/>
          <a:p>
            <a:pPr algn="l">
              <a:buFont typeface="Arial" panose="020B0604020202020204" pitchFamily="34" charset="0"/>
              <a:buChar char="•"/>
            </a:pPr>
            <a:r>
              <a:rPr lang="en-US" dirty="0">
                <a:solidFill>
                  <a:schemeClr val="tx1"/>
                </a:solidFill>
              </a:rPr>
              <a:t>Scholar only has SOME information</a:t>
            </a:r>
          </a:p>
          <a:p>
            <a:pPr marL="800100" lvl="1" indent="-342900" algn="l">
              <a:buSzPct val="50000"/>
              <a:buFont typeface="Courier New" panose="02070309020205020404" pitchFamily="49" charset="0"/>
              <a:buChar char="o"/>
            </a:pPr>
            <a:r>
              <a:rPr lang="en-US" dirty="0">
                <a:solidFill>
                  <a:schemeClr val="tx1"/>
                </a:solidFill>
              </a:rPr>
              <a:t>Supplement with Library Databases (subscription materials)</a:t>
            </a:r>
          </a:p>
          <a:p>
            <a:pPr marL="800100" lvl="1" indent="-342900" algn="l">
              <a:buSzPct val="50000"/>
              <a:buFont typeface="Courier New" panose="02070309020205020404" pitchFamily="49" charset="0"/>
              <a:buChar char="o"/>
            </a:pPr>
            <a:endParaRPr lang="en-US" dirty="0">
              <a:solidFill>
                <a:schemeClr val="tx1"/>
              </a:solidFill>
            </a:endParaRPr>
          </a:p>
          <a:p>
            <a:pPr algn="l">
              <a:buFont typeface="Arial" panose="020B0604020202020204" pitchFamily="34" charset="0"/>
              <a:buChar char="•"/>
            </a:pPr>
            <a:r>
              <a:rPr lang="en-US" dirty="0">
                <a:solidFill>
                  <a:schemeClr val="tx1"/>
                </a:solidFill>
              </a:rPr>
              <a:t>Scholar links to sites like ResearchGate, which:</a:t>
            </a:r>
          </a:p>
          <a:p>
            <a:pPr marL="800100" lvl="1" indent="-342900" algn="l">
              <a:buSzPct val="50000"/>
              <a:buFont typeface="Courier New" panose="02070309020205020404" pitchFamily="49" charset="0"/>
              <a:buChar char="o"/>
            </a:pPr>
            <a:r>
              <a:rPr lang="en-US" dirty="0">
                <a:solidFill>
                  <a:schemeClr val="tx1"/>
                </a:solidFill>
              </a:rPr>
              <a:t>May have articles posted that violate the copyright (and is therefore unethical)</a:t>
            </a:r>
          </a:p>
          <a:p>
            <a:pPr marL="800100" lvl="1" indent="-342900" algn="l">
              <a:buSzPct val="50000"/>
              <a:buFont typeface="Courier New" panose="02070309020205020404" pitchFamily="49" charset="0"/>
              <a:buChar char="o"/>
            </a:pPr>
            <a:r>
              <a:rPr lang="en-US" dirty="0">
                <a:solidFill>
                  <a:schemeClr val="tx1"/>
                </a:solidFill>
              </a:rPr>
              <a:t>May be a manuscript, not the final version</a:t>
            </a:r>
          </a:p>
        </p:txBody>
      </p:sp>
    </p:spTree>
    <p:extLst>
      <p:ext uri="{BB962C8B-B14F-4D97-AF65-F5344CB8AC3E}">
        <p14:creationId xmlns:p14="http://schemas.microsoft.com/office/powerpoint/2010/main" val="80812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13321-7798-45A2-B07F-A7E651D673AE}"/>
              </a:ext>
            </a:extLst>
          </p:cNvPr>
          <p:cNvSpPr>
            <a:spLocks noGrp="1"/>
          </p:cNvSpPr>
          <p:nvPr>
            <p:ph type="title"/>
          </p:nvPr>
        </p:nvSpPr>
        <p:spPr>
          <a:xfrm>
            <a:off x="237325" y="228600"/>
            <a:ext cx="8678075" cy="857250"/>
          </a:xfrm>
        </p:spPr>
        <p:txBody>
          <a:bodyPr/>
          <a:lstStyle/>
          <a:p>
            <a:r>
              <a:rPr lang="en-US" dirty="0"/>
              <a:t>Google Scholar and the HU Library</a:t>
            </a:r>
          </a:p>
        </p:txBody>
      </p:sp>
      <p:pic>
        <p:nvPicPr>
          <p:cNvPr id="5" name="Content Placeholder 4">
            <a:extLst>
              <a:ext uri="{FF2B5EF4-FFF2-40B4-BE49-F238E27FC236}">
                <a16:creationId xmlns:a16="http://schemas.microsoft.com/office/drawing/2014/main" id="{F59B5D9A-2BB0-47BF-BF39-43739EB05566}"/>
              </a:ext>
            </a:extLst>
          </p:cNvPr>
          <p:cNvPicPr>
            <a:picLocks noGrp="1" noChangeAspect="1"/>
          </p:cNvPicPr>
          <p:nvPr>
            <p:ph idx="1"/>
          </p:nvPr>
        </p:nvPicPr>
        <p:blipFill>
          <a:blip r:embed="rId2"/>
          <a:stretch>
            <a:fillRect/>
          </a:stretch>
        </p:blipFill>
        <p:spPr>
          <a:xfrm>
            <a:off x="498060" y="1124468"/>
            <a:ext cx="5861865" cy="3086100"/>
          </a:xfrm>
        </p:spPr>
      </p:pic>
      <p:sp>
        <p:nvSpPr>
          <p:cNvPr id="6" name="Arrow: Right 5">
            <a:extLst>
              <a:ext uri="{FF2B5EF4-FFF2-40B4-BE49-F238E27FC236}">
                <a16:creationId xmlns:a16="http://schemas.microsoft.com/office/drawing/2014/main" id="{2F5F52DE-ED9F-490C-BB2E-8087ECA0B8F6}"/>
              </a:ext>
            </a:extLst>
          </p:cNvPr>
          <p:cNvSpPr/>
          <p:nvPr/>
        </p:nvSpPr>
        <p:spPr>
          <a:xfrm rot="4409253">
            <a:off x="75850" y="1125594"/>
            <a:ext cx="766838" cy="124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3AC56275-9625-4D8B-A281-ED2C63669ECE}"/>
              </a:ext>
            </a:extLst>
          </p:cNvPr>
          <p:cNvSpPr/>
          <p:nvPr/>
        </p:nvSpPr>
        <p:spPr>
          <a:xfrm rot="16200000">
            <a:off x="237758" y="3898364"/>
            <a:ext cx="874685" cy="105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9B89CEF-B0D1-48D5-B3A1-898A89810D21}"/>
              </a:ext>
            </a:extLst>
          </p:cNvPr>
          <p:cNvPicPr>
            <a:picLocks noChangeAspect="1"/>
          </p:cNvPicPr>
          <p:nvPr/>
        </p:nvPicPr>
        <p:blipFill>
          <a:blip r:embed="rId3"/>
          <a:stretch>
            <a:fillRect/>
          </a:stretch>
        </p:blipFill>
        <p:spPr>
          <a:xfrm>
            <a:off x="3643417" y="2466192"/>
            <a:ext cx="5271983" cy="2677308"/>
          </a:xfrm>
          <a:prstGeom prst="rect">
            <a:avLst/>
          </a:prstGeom>
        </p:spPr>
      </p:pic>
      <p:sp>
        <p:nvSpPr>
          <p:cNvPr id="13" name="Arrow: Right 12">
            <a:extLst>
              <a:ext uri="{FF2B5EF4-FFF2-40B4-BE49-F238E27FC236}">
                <a16:creationId xmlns:a16="http://schemas.microsoft.com/office/drawing/2014/main" id="{FF625739-FA79-4483-96EB-E217B886CD33}"/>
              </a:ext>
            </a:extLst>
          </p:cNvPr>
          <p:cNvSpPr/>
          <p:nvPr/>
        </p:nvSpPr>
        <p:spPr>
          <a:xfrm rot="15972827" flipV="1">
            <a:off x="3862002" y="3847145"/>
            <a:ext cx="874685" cy="105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539F3A-B05D-45E2-BD23-9425C34E5577}"/>
              </a:ext>
            </a:extLst>
          </p:cNvPr>
          <p:cNvSpPr/>
          <p:nvPr/>
        </p:nvSpPr>
        <p:spPr>
          <a:xfrm>
            <a:off x="-19204" y="301294"/>
            <a:ext cx="387305" cy="923330"/>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1</a:t>
            </a:r>
          </a:p>
        </p:txBody>
      </p:sp>
      <p:sp>
        <p:nvSpPr>
          <p:cNvPr id="16" name="Rectangle 15">
            <a:extLst>
              <a:ext uri="{FF2B5EF4-FFF2-40B4-BE49-F238E27FC236}">
                <a16:creationId xmlns:a16="http://schemas.microsoft.com/office/drawing/2014/main" id="{A9C098E3-CB72-4785-B621-CD62389272FB}"/>
              </a:ext>
            </a:extLst>
          </p:cNvPr>
          <p:cNvSpPr/>
          <p:nvPr/>
        </p:nvSpPr>
        <p:spPr>
          <a:xfrm>
            <a:off x="775360" y="4019032"/>
            <a:ext cx="387305" cy="923330"/>
          </a:xfrm>
          <a:prstGeom prst="rect">
            <a:avLst/>
          </a:prstGeom>
          <a:noFill/>
        </p:spPr>
        <p:txBody>
          <a:bodyPr wrap="squar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2</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8" name="Rectangle 17">
            <a:extLst>
              <a:ext uri="{FF2B5EF4-FFF2-40B4-BE49-F238E27FC236}">
                <a16:creationId xmlns:a16="http://schemas.microsoft.com/office/drawing/2014/main" id="{E8D20CE2-D2C8-4740-89C0-AC92CE6E9EA7}"/>
              </a:ext>
            </a:extLst>
          </p:cNvPr>
          <p:cNvSpPr/>
          <p:nvPr/>
        </p:nvSpPr>
        <p:spPr>
          <a:xfrm>
            <a:off x="4300760" y="4114800"/>
            <a:ext cx="387305" cy="923330"/>
          </a:xfrm>
          <a:prstGeom prst="rect">
            <a:avLst/>
          </a:prstGeom>
          <a:noFill/>
        </p:spPr>
        <p:txBody>
          <a:bodyPr wrap="squar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3</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024731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2FB89-1FC8-4B8F-BAA7-647564F73895}"/>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F99EF878-F729-4C6F-B9D7-1908D085CE30}"/>
              </a:ext>
            </a:extLst>
          </p:cNvPr>
          <p:cNvPicPr>
            <a:picLocks noChangeAspect="1"/>
          </p:cNvPicPr>
          <p:nvPr/>
        </p:nvPicPr>
        <p:blipFill>
          <a:blip r:embed="rId2"/>
          <a:stretch>
            <a:fillRect/>
          </a:stretch>
        </p:blipFill>
        <p:spPr>
          <a:xfrm>
            <a:off x="142875" y="164252"/>
            <a:ext cx="8858250" cy="3600450"/>
          </a:xfrm>
          <a:prstGeom prst="rect">
            <a:avLst/>
          </a:prstGeom>
        </p:spPr>
      </p:pic>
      <p:sp>
        <p:nvSpPr>
          <p:cNvPr id="9" name="Content Placeholder 8">
            <a:extLst>
              <a:ext uri="{FF2B5EF4-FFF2-40B4-BE49-F238E27FC236}">
                <a16:creationId xmlns:a16="http://schemas.microsoft.com/office/drawing/2014/main" id="{3FEB1F1E-AF88-4762-91AB-94B2CFA8DA22}"/>
              </a:ext>
            </a:extLst>
          </p:cNvPr>
          <p:cNvSpPr>
            <a:spLocks noGrp="1"/>
          </p:cNvSpPr>
          <p:nvPr>
            <p:ph idx="1"/>
          </p:nvPr>
        </p:nvSpPr>
        <p:spPr>
          <a:xfrm rot="18010450" flipV="1">
            <a:off x="5930412" y="3586543"/>
            <a:ext cx="1478708" cy="172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2D46FB4-CDFB-4F7A-B3E3-1413BC8615B5}"/>
              </a:ext>
            </a:extLst>
          </p:cNvPr>
          <p:cNvSpPr txBox="1"/>
          <p:nvPr/>
        </p:nvSpPr>
        <p:spPr>
          <a:xfrm>
            <a:off x="4711603" y="4355615"/>
            <a:ext cx="4048489" cy="461665"/>
          </a:xfrm>
          <a:prstGeom prst="rect">
            <a:avLst/>
          </a:prstGeom>
          <a:noFill/>
        </p:spPr>
        <p:txBody>
          <a:bodyPr wrap="square" rtlCol="0">
            <a:spAutoFit/>
          </a:bodyPr>
          <a:lstStyle/>
          <a:p>
            <a:r>
              <a:rPr lang="en-US" dirty="0"/>
              <a:t>Link to full text @HarrisburgU</a:t>
            </a:r>
          </a:p>
        </p:txBody>
      </p:sp>
    </p:spTree>
    <p:extLst>
      <p:ext uri="{BB962C8B-B14F-4D97-AF65-F5344CB8AC3E}">
        <p14:creationId xmlns:p14="http://schemas.microsoft.com/office/powerpoint/2010/main" val="3200683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A01CE-D02C-49CD-9019-F4C8C5F969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915D63-9E09-488E-B3CC-9995C6E5580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15E50AE-9F44-40DC-A693-D314B08AAE2F}"/>
              </a:ext>
            </a:extLst>
          </p:cNvPr>
          <p:cNvPicPr>
            <a:picLocks noChangeAspect="1"/>
          </p:cNvPicPr>
          <p:nvPr/>
        </p:nvPicPr>
        <p:blipFill>
          <a:blip r:embed="rId2"/>
          <a:stretch>
            <a:fillRect/>
          </a:stretch>
        </p:blipFill>
        <p:spPr>
          <a:xfrm>
            <a:off x="1301071" y="0"/>
            <a:ext cx="6667500" cy="5133975"/>
          </a:xfrm>
          <a:prstGeom prst="rect">
            <a:avLst/>
          </a:prstGeom>
        </p:spPr>
      </p:pic>
    </p:spTree>
    <p:extLst>
      <p:ext uri="{BB962C8B-B14F-4D97-AF65-F5344CB8AC3E}">
        <p14:creationId xmlns:p14="http://schemas.microsoft.com/office/powerpoint/2010/main" val="828457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08D40-CB74-409B-A5C3-485FC2EE4240}"/>
              </a:ext>
            </a:extLst>
          </p:cNvPr>
          <p:cNvSpPr>
            <a:spLocks noGrp="1"/>
          </p:cNvSpPr>
          <p:nvPr>
            <p:ph type="title"/>
          </p:nvPr>
        </p:nvSpPr>
        <p:spPr>
          <a:xfrm>
            <a:off x="90742" y="340282"/>
            <a:ext cx="8871774" cy="857250"/>
          </a:xfrm>
        </p:spPr>
        <p:txBody>
          <a:bodyPr/>
          <a:lstStyle/>
          <a:p>
            <a:r>
              <a:rPr lang="en-US" dirty="0"/>
              <a:t>You may encounter the old </a:t>
            </a:r>
            <a:r>
              <a:rPr lang="en-US" dirty="0">
                <a:solidFill>
                  <a:schemeClr val="tx1"/>
                </a:solidFill>
                <a:hlinkClick r:id="rId2">
                  <a:extLst>
                    <a:ext uri="{A12FA001-AC4F-418D-AE19-62706E023703}">
                      <ahyp:hlinkClr xmlns:ahyp="http://schemas.microsoft.com/office/drawing/2018/hyperlinkcolor" val="tx"/>
                    </a:ext>
                  </a:extLst>
                </a:hlinkClick>
              </a:rPr>
              <a:t>login system</a:t>
            </a:r>
            <a:endParaRPr lang="en-US" dirty="0">
              <a:solidFill>
                <a:schemeClr val="tx1"/>
              </a:solidFill>
            </a:endParaRPr>
          </a:p>
        </p:txBody>
      </p:sp>
      <p:pic>
        <p:nvPicPr>
          <p:cNvPr id="4" name="Content Placeholder 3">
            <a:hlinkClick r:id="rId2"/>
            <a:extLst>
              <a:ext uri="{FF2B5EF4-FFF2-40B4-BE49-F238E27FC236}">
                <a16:creationId xmlns:a16="http://schemas.microsoft.com/office/drawing/2014/main" id="{045B06ED-74C7-4034-B3A3-EC35B2CC73F9}"/>
              </a:ext>
            </a:extLst>
          </p:cNvPr>
          <p:cNvPicPr>
            <a:picLocks noGrp="1" noChangeAspect="1"/>
          </p:cNvPicPr>
          <p:nvPr>
            <p:ph idx="1"/>
          </p:nvPr>
        </p:nvPicPr>
        <p:blipFill rotWithShape="1">
          <a:blip r:embed="rId3"/>
          <a:srcRect l="50327" t="45059" r="20010" b="31945"/>
          <a:stretch/>
        </p:blipFill>
        <p:spPr>
          <a:xfrm>
            <a:off x="1450162" y="1348135"/>
            <a:ext cx="6416470" cy="2798076"/>
          </a:xfrm>
          <a:prstGeom prst="rect">
            <a:avLst/>
          </a:prstGeom>
        </p:spPr>
      </p:pic>
    </p:spTree>
    <p:extLst>
      <p:ext uri="{BB962C8B-B14F-4D97-AF65-F5344CB8AC3E}">
        <p14:creationId xmlns:p14="http://schemas.microsoft.com/office/powerpoint/2010/main" val="2228743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D66A1E03-27BB-41E1-BB65-3A6C361DF303}"/>
              </a:ext>
            </a:extLst>
          </p:cNvPr>
          <p:cNvSpPr>
            <a:spLocks noGrp="1" noChangeArrowheads="1"/>
          </p:cNvSpPr>
          <p:nvPr>
            <p:ph type="title"/>
          </p:nvPr>
        </p:nvSpPr>
        <p:spPr bwMode="auto">
          <a:xfrm>
            <a:off x="457200" y="206375"/>
            <a:ext cx="8229600" cy="857250"/>
          </a:xfrm>
          <a:extLst>
            <a:ext uri="{909E8E84-426E-40dd-AFC4-6F175D3DCCD1}"/>
            <a:ext uri="{91240B29-F687-4f45-9708-019B960494DF}"/>
            <a:ext uri="{AF507438-7753-43e0-B8FC-AC1667EBCBE1}"/>
            <a:ext uri="{FAA26D3D-D897-4be2-8F04-BA451C77F1D7}"/>
          </a:extLst>
        </p:spPr>
        <p:txBody>
          <a:bodyPr wrap="square" numCol="1" anchor="t" anchorCtr="0" compatLnSpc="1">
            <a:prstTxWarp prst="textNoShape">
              <a:avLst/>
            </a:prstTxWarp>
          </a:bodyPr>
          <a:lstStyle/>
          <a:p>
            <a:pPr eaLnBrk="1" hangingPunct="1">
              <a:defRPr/>
            </a:pPr>
            <a:r>
              <a:rPr lang="en-US" sz="3600" dirty="0">
                <a:solidFill>
                  <a:schemeClr val="tx1"/>
                </a:solidFill>
                <a:ea typeface="+mj-ea"/>
                <a:cs typeface="+mj-cs"/>
                <a:hlinkClick r:id="rId3">
                  <a:extLst>
                    <a:ext uri="{A12FA001-AC4F-418D-AE19-62706E023703}">
                      <ahyp:hlinkClr xmlns:ahyp="http://schemas.microsoft.com/office/drawing/2018/hyperlinkcolor" val="tx"/>
                    </a:ext>
                  </a:extLst>
                </a:hlinkClick>
              </a:rPr>
              <a:t>http://library.harrisburgu.edu/home</a:t>
            </a:r>
            <a:br>
              <a:rPr lang="en-US" sz="3600" dirty="0">
                <a:ea typeface="+mj-ea"/>
                <a:cs typeface="+mj-cs"/>
              </a:rPr>
            </a:br>
            <a:endParaRPr lang="en-US" sz="3600" dirty="0">
              <a:ea typeface="+mj-ea"/>
              <a:cs typeface="+mj-cs"/>
            </a:endParaRPr>
          </a:p>
        </p:txBody>
      </p:sp>
      <p:pic>
        <p:nvPicPr>
          <p:cNvPr id="2" name="Picture 1">
            <a:extLst>
              <a:ext uri="{FF2B5EF4-FFF2-40B4-BE49-F238E27FC236}">
                <a16:creationId xmlns:a16="http://schemas.microsoft.com/office/drawing/2014/main" id="{A48421BE-DE19-4DE7-9643-2383E7E3BB5C}"/>
              </a:ext>
            </a:extLst>
          </p:cNvPr>
          <p:cNvPicPr>
            <a:picLocks noChangeAspect="1"/>
          </p:cNvPicPr>
          <p:nvPr/>
        </p:nvPicPr>
        <p:blipFill rotWithShape="1">
          <a:blip r:embed="rId4"/>
          <a:srcRect l="19029" t="11392" r="19806" b="4013"/>
          <a:stretch/>
        </p:blipFill>
        <p:spPr>
          <a:xfrm>
            <a:off x="3897299" y="1368321"/>
            <a:ext cx="4758430" cy="3701971"/>
          </a:xfrm>
          <a:prstGeom prst="rect">
            <a:avLst/>
          </a:prstGeom>
        </p:spPr>
      </p:pic>
      <p:pic>
        <p:nvPicPr>
          <p:cNvPr id="4" name="Picture 3">
            <a:extLst>
              <a:ext uri="{FF2B5EF4-FFF2-40B4-BE49-F238E27FC236}">
                <a16:creationId xmlns:a16="http://schemas.microsoft.com/office/drawing/2014/main" id="{46DCE49C-FC8E-45D8-9F32-BF76DA74657F}"/>
              </a:ext>
            </a:extLst>
          </p:cNvPr>
          <p:cNvPicPr>
            <a:picLocks noChangeAspect="1"/>
          </p:cNvPicPr>
          <p:nvPr/>
        </p:nvPicPr>
        <p:blipFill>
          <a:blip r:embed="rId5"/>
          <a:stretch>
            <a:fillRect/>
          </a:stretch>
        </p:blipFill>
        <p:spPr>
          <a:xfrm>
            <a:off x="106535" y="1499627"/>
            <a:ext cx="3648286" cy="315527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6741C-0B74-4829-99CC-A20265C464E1}"/>
              </a:ext>
            </a:extLst>
          </p:cNvPr>
          <p:cNvSpPr>
            <a:spLocks noGrp="1"/>
          </p:cNvSpPr>
          <p:nvPr>
            <p:ph type="title"/>
          </p:nvPr>
        </p:nvSpPr>
        <p:spPr/>
        <p:txBody>
          <a:bodyPr/>
          <a:lstStyle/>
          <a:p>
            <a:r>
              <a:rPr lang="en-US" sz="3600" dirty="0"/>
              <a:t>Locating Books and Journal Articles</a:t>
            </a:r>
          </a:p>
        </p:txBody>
      </p:sp>
      <p:sp>
        <p:nvSpPr>
          <p:cNvPr id="5" name="TextBox 4">
            <a:extLst>
              <a:ext uri="{FF2B5EF4-FFF2-40B4-BE49-F238E27FC236}">
                <a16:creationId xmlns:a16="http://schemas.microsoft.com/office/drawing/2014/main" id="{E343DB71-6507-4A4F-AFFB-09BACC73C8EF}"/>
              </a:ext>
            </a:extLst>
          </p:cNvPr>
          <p:cNvSpPr txBox="1"/>
          <p:nvPr/>
        </p:nvSpPr>
        <p:spPr>
          <a:xfrm>
            <a:off x="3781888" y="1195113"/>
            <a:ext cx="4810166" cy="138499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Ebsco</a:t>
            </a:r>
            <a:r>
              <a:rPr lang="en-US" dirty="0"/>
              <a:t> Discovery Service (EDS)</a:t>
            </a:r>
          </a:p>
          <a:p>
            <a:pPr marL="457200" indent="-457200">
              <a:buFont typeface="Arial" panose="020B0604020202020204" pitchFamily="34" charset="0"/>
              <a:buChar char="•"/>
            </a:pPr>
            <a:r>
              <a:rPr lang="en-US" sz="1200" dirty="0"/>
              <a:t>Searches all databases available at HU </a:t>
            </a:r>
          </a:p>
          <a:p>
            <a:pPr marL="457200" indent="-457200">
              <a:buFont typeface="Arial" panose="020B0604020202020204" pitchFamily="34" charset="0"/>
              <a:buChar char="•"/>
            </a:pPr>
            <a:r>
              <a:rPr lang="en-US" sz="1200" dirty="0"/>
              <a:t>Good for journal articles on interdisciplinary topics</a:t>
            </a:r>
          </a:p>
          <a:p>
            <a:pPr marL="457200" indent="-457200">
              <a:buFont typeface="Arial" panose="020B0604020202020204" pitchFamily="34" charset="0"/>
              <a:buChar char="•"/>
            </a:pPr>
            <a:r>
              <a:rPr lang="en-US" sz="1200" dirty="0"/>
              <a:t>Not all items are full-text</a:t>
            </a:r>
          </a:p>
          <a:p>
            <a:pPr marL="457200" indent="-457200">
              <a:buFont typeface="Arial" panose="020B0604020202020204" pitchFamily="34" charset="0"/>
              <a:buChar char="•"/>
            </a:pPr>
            <a:r>
              <a:rPr lang="en-US" sz="1200" dirty="0"/>
              <a:t>Includes many library books and </a:t>
            </a:r>
            <a:r>
              <a:rPr lang="en-US" sz="1200" dirty="0" err="1"/>
              <a:t>ebooks</a:t>
            </a:r>
            <a:r>
              <a:rPr lang="en-US" sz="1200" dirty="0"/>
              <a:t> </a:t>
            </a:r>
          </a:p>
          <a:p>
            <a:pPr marL="457200" indent="-457200">
              <a:buFont typeface="Arial" panose="020B0604020202020204" pitchFamily="34" charset="0"/>
              <a:buChar char="•"/>
            </a:pPr>
            <a:r>
              <a:rPr lang="en-US" sz="1200" dirty="0"/>
              <a:t>Also useful for tracking citations, using Journals A-Z</a:t>
            </a:r>
          </a:p>
        </p:txBody>
      </p:sp>
      <p:sp>
        <p:nvSpPr>
          <p:cNvPr id="6" name="TextBox 5">
            <a:extLst>
              <a:ext uri="{FF2B5EF4-FFF2-40B4-BE49-F238E27FC236}">
                <a16:creationId xmlns:a16="http://schemas.microsoft.com/office/drawing/2014/main" id="{7EC67AEA-3AD6-4086-BBB4-53B3AF42F252}"/>
              </a:ext>
            </a:extLst>
          </p:cNvPr>
          <p:cNvSpPr txBox="1"/>
          <p:nvPr/>
        </p:nvSpPr>
        <p:spPr>
          <a:xfrm>
            <a:off x="3781888" y="3091138"/>
            <a:ext cx="4810166" cy="1783936"/>
          </a:xfrm>
          <a:prstGeom prst="rect">
            <a:avLst/>
          </a:prstGeom>
          <a:ln>
            <a:extLst>
              <a:ext uri="{C807C97D-BFC1-408E-A445-0C87EB9F89A2}">
                <ask:lineSketchStyleProps xmlns:ask="http://schemas.microsoft.com/office/drawing/2018/sketchyshapes">
                  <ask:type>
                    <ask:lineSketchNone/>
                  </ask:type>
                </ask:lineSketchStyleProps>
              </a:ext>
            </a:extLst>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Primo Search</a:t>
            </a:r>
          </a:p>
          <a:p>
            <a:pPr marL="457200" indent="-457200">
              <a:buFont typeface="Arial" panose="020B0604020202020204" pitchFamily="34" charset="0"/>
              <a:buChar char="•"/>
            </a:pPr>
            <a:r>
              <a:rPr lang="en-US" sz="1200" dirty="0"/>
              <a:t>HU’s Library catalog</a:t>
            </a:r>
          </a:p>
          <a:p>
            <a:pPr marL="457200" indent="-457200">
              <a:buFont typeface="Arial" panose="020B0604020202020204" pitchFamily="34" charset="0"/>
              <a:buChar char="•"/>
            </a:pPr>
            <a:r>
              <a:rPr lang="en-US" sz="1200" dirty="0"/>
              <a:t>Best for locating books and </a:t>
            </a:r>
            <a:r>
              <a:rPr lang="en-US" sz="1200" dirty="0" err="1"/>
              <a:t>ebooks</a:t>
            </a:r>
            <a:endParaRPr lang="en-US" sz="1200" dirty="0"/>
          </a:p>
          <a:p>
            <a:pPr marL="457200" indent="-457200">
              <a:buFont typeface="Arial" panose="020B0604020202020204" pitchFamily="34" charset="0"/>
              <a:buChar char="•"/>
            </a:pPr>
            <a:r>
              <a:rPr lang="en-US" sz="1200" dirty="0"/>
              <a:t>Option to expand search to include “All Resources” to find articles from all databases (often requires linking to items available through </a:t>
            </a:r>
            <a:r>
              <a:rPr lang="en-US" sz="1200" dirty="0" err="1"/>
              <a:t>Ebsco</a:t>
            </a:r>
            <a:r>
              <a:rPr lang="en-US" sz="1200" dirty="0"/>
              <a:t>).  </a:t>
            </a:r>
          </a:p>
          <a:p>
            <a:pPr marL="457200" indent="-457200">
              <a:buFont typeface="Arial" panose="020B0604020202020204" pitchFamily="34" charset="0"/>
              <a:buChar char="•"/>
            </a:pPr>
            <a:r>
              <a:rPr lang="en-US" sz="1200" dirty="0"/>
              <a:t>“All Resources” includes citations for items not available full-text</a:t>
            </a:r>
          </a:p>
        </p:txBody>
      </p:sp>
      <p:pic>
        <p:nvPicPr>
          <p:cNvPr id="12" name="Picture 11">
            <a:extLst>
              <a:ext uri="{FF2B5EF4-FFF2-40B4-BE49-F238E27FC236}">
                <a16:creationId xmlns:a16="http://schemas.microsoft.com/office/drawing/2014/main" id="{0F336968-6B4D-4F0A-94AF-2DE708FBC5D8}"/>
              </a:ext>
            </a:extLst>
          </p:cNvPr>
          <p:cNvPicPr>
            <a:picLocks noChangeAspect="1"/>
          </p:cNvPicPr>
          <p:nvPr/>
        </p:nvPicPr>
        <p:blipFill rotWithShape="1">
          <a:blip r:embed="rId2"/>
          <a:srcRect r="12937"/>
          <a:stretch/>
        </p:blipFill>
        <p:spPr>
          <a:xfrm>
            <a:off x="144837" y="783521"/>
            <a:ext cx="3313705" cy="4139231"/>
          </a:xfrm>
          <a:prstGeom prst="rect">
            <a:avLst/>
          </a:prstGeom>
        </p:spPr>
      </p:pic>
      <p:cxnSp>
        <p:nvCxnSpPr>
          <p:cNvPr id="8" name="Straight Arrow Connector 7">
            <a:extLst>
              <a:ext uri="{FF2B5EF4-FFF2-40B4-BE49-F238E27FC236}">
                <a16:creationId xmlns:a16="http://schemas.microsoft.com/office/drawing/2014/main" id="{34AE98F4-2A74-4037-AAC8-CDE219F5FEC9}"/>
              </a:ext>
            </a:extLst>
          </p:cNvPr>
          <p:cNvCxnSpPr>
            <a:cxnSpLocks/>
          </p:cNvCxnSpPr>
          <p:nvPr/>
        </p:nvCxnSpPr>
        <p:spPr bwMode="auto">
          <a:xfrm flipH="1" flipV="1">
            <a:off x="2394192" y="1860032"/>
            <a:ext cx="1387695" cy="226220"/>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 name="Straight Arrow Connector 9">
            <a:extLst>
              <a:ext uri="{FF2B5EF4-FFF2-40B4-BE49-F238E27FC236}">
                <a16:creationId xmlns:a16="http://schemas.microsoft.com/office/drawing/2014/main" id="{6E0E8B68-B32B-4755-AF74-AFE141E4990B}"/>
              </a:ext>
            </a:extLst>
          </p:cNvPr>
          <p:cNvCxnSpPr>
            <a:cxnSpLocks/>
          </p:cNvCxnSpPr>
          <p:nvPr/>
        </p:nvCxnSpPr>
        <p:spPr bwMode="auto">
          <a:xfrm flipH="1">
            <a:off x="1772959" y="3760713"/>
            <a:ext cx="2008928" cy="964850"/>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784570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8423-C719-416B-B561-E633821433EF}"/>
              </a:ext>
            </a:extLst>
          </p:cNvPr>
          <p:cNvSpPr>
            <a:spLocks noGrp="1"/>
          </p:cNvSpPr>
          <p:nvPr>
            <p:ph type="title"/>
          </p:nvPr>
        </p:nvSpPr>
        <p:spPr>
          <a:xfrm>
            <a:off x="913819" y="67091"/>
            <a:ext cx="7010400" cy="857250"/>
          </a:xfrm>
        </p:spPr>
        <p:txBody>
          <a:bodyPr/>
          <a:lstStyle/>
          <a:p>
            <a:r>
              <a:rPr lang="en-US" sz="3600" dirty="0"/>
              <a:t>Accessing Databases by Topic</a:t>
            </a:r>
          </a:p>
        </p:txBody>
      </p:sp>
      <p:cxnSp>
        <p:nvCxnSpPr>
          <p:cNvPr id="5" name="Straight Arrow Connector 4">
            <a:extLst>
              <a:ext uri="{FF2B5EF4-FFF2-40B4-BE49-F238E27FC236}">
                <a16:creationId xmlns:a16="http://schemas.microsoft.com/office/drawing/2014/main" id="{334E6CE3-F1EA-41D2-9142-E57424BB6239}"/>
              </a:ext>
            </a:extLst>
          </p:cNvPr>
          <p:cNvCxnSpPr>
            <a:cxnSpLocks/>
          </p:cNvCxnSpPr>
          <p:nvPr/>
        </p:nvCxnSpPr>
        <p:spPr bwMode="auto">
          <a:xfrm flipH="1">
            <a:off x="5082540" y="1571726"/>
            <a:ext cx="1748233" cy="948298"/>
          </a:xfrm>
          <a:prstGeom prst="straightConnector1">
            <a:avLst/>
          </a:prstGeom>
          <a:blipFill dpi="0" rotWithShape="0">
            <a:blip r:embed="rId2"/>
            <a:srcRect/>
            <a:tile tx="0" ty="0" sx="100000" sy="100000" flip="none" algn="tl"/>
          </a:blip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4" name="Picture 3">
            <a:extLst>
              <a:ext uri="{FF2B5EF4-FFF2-40B4-BE49-F238E27FC236}">
                <a16:creationId xmlns:a16="http://schemas.microsoft.com/office/drawing/2014/main" id="{2AC0E79F-51E0-4916-BACF-4F957D794A73}"/>
              </a:ext>
            </a:extLst>
          </p:cNvPr>
          <p:cNvPicPr>
            <a:picLocks noChangeAspect="1"/>
          </p:cNvPicPr>
          <p:nvPr/>
        </p:nvPicPr>
        <p:blipFill rotWithShape="1">
          <a:blip r:embed="rId3"/>
          <a:srcRect l="10918" t="51977" r="10918" b="4076"/>
          <a:stretch/>
        </p:blipFill>
        <p:spPr>
          <a:xfrm>
            <a:off x="779279" y="995691"/>
            <a:ext cx="7585442" cy="4147809"/>
          </a:xfrm>
          <a:prstGeom prst="rect">
            <a:avLst/>
          </a:prstGeom>
        </p:spPr>
      </p:pic>
      <p:sp>
        <p:nvSpPr>
          <p:cNvPr id="13" name="TextBox 12">
            <a:extLst>
              <a:ext uri="{FF2B5EF4-FFF2-40B4-BE49-F238E27FC236}">
                <a16:creationId xmlns:a16="http://schemas.microsoft.com/office/drawing/2014/main" id="{3BADF2B8-771D-491F-8E82-61FB959B8C60}"/>
              </a:ext>
            </a:extLst>
          </p:cNvPr>
          <p:cNvSpPr txBox="1"/>
          <p:nvPr/>
        </p:nvSpPr>
        <p:spPr>
          <a:xfrm>
            <a:off x="159758" y="3514401"/>
            <a:ext cx="2133105"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All Databases:</a:t>
            </a:r>
          </a:p>
          <a:p>
            <a:r>
              <a:rPr lang="en-US" sz="1400" dirty="0"/>
              <a:t>Find resources by name or by program</a:t>
            </a:r>
          </a:p>
        </p:txBody>
      </p:sp>
      <p:sp>
        <p:nvSpPr>
          <p:cNvPr id="9" name="TextBox 8">
            <a:extLst>
              <a:ext uri="{FF2B5EF4-FFF2-40B4-BE49-F238E27FC236}">
                <a16:creationId xmlns:a16="http://schemas.microsoft.com/office/drawing/2014/main" id="{98ADFA97-AF98-4932-AAB1-350F702A494B}"/>
              </a:ext>
            </a:extLst>
          </p:cNvPr>
          <p:cNvSpPr txBox="1"/>
          <p:nvPr/>
        </p:nvSpPr>
        <p:spPr>
          <a:xfrm>
            <a:off x="3593527" y="2898928"/>
            <a:ext cx="1899822"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err="1"/>
              <a:t>Journals@HU</a:t>
            </a:r>
            <a:endParaRPr lang="en-US" sz="1400" dirty="0"/>
          </a:p>
          <a:p>
            <a:r>
              <a:rPr lang="en-US" sz="1400" dirty="0"/>
              <a:t>Find if a specific Journal title is in our collection</a:t>
            </a:r>
          </a:p>
        </p:txBody>
      </p:sp>
      <p:cxnSp>
        <p:nvCxnSpPr>
          <p:cNvPr id="11" name="Straight Arrow Connector 10">
            <a:extLst>
              <a:ext uri="{FF2B5EF4-FFF2-40B4-BE49-F238E27FC236}">
                <a16:creationId xmlns:a16="http://schemas.microsoft.com/office/drawing/2014/main" id="{9E8830C1-FA42-40F9-BA00-12F179CB93EB}"/>
              </a:ext>
            </a:extLst>
          </p:cNvPr>
          <p:cNvCxnSpPr>
            <a:cxnSpLocks/>
          </p:cNvCxnSpPr>
          <p:nvPr/>
        </p:nvCxnSpPr>
        <p:spPr bwMode="auto">
          <a:xfrm flipV="1">
            <a:off x="593313" y="2520024"/>
            <a:ext cx="1511202" cy="994377"/>
          </a:xfrm>
          <a:prstGeom prst="straightConnector1">
            <a:avLst/>
          </a:prstGeom>
          <a:blipFill dpi="0" rotWithShape="0">
            <a:blip r:embed="rId2"/>
            <a:srcRect/>
            <a:tile tx="0" ty="0" sx="100000" sy="100000" flip="none" algn="tl"/>
          </a:blip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 name="Straight Arrow Connector 6">
            <a:extLst>
              <a:ext uri="{FF2B5EF4-FFF2-40B4-BE49-F238E27FC236}">
                <a16:creationId xmlns:a16="http://schemas.microsoft.com/office/drawing/2014/main" id="{D330BAC6-3DAA-4DCC-878A-0A17A8483168}"/>
              </a:ext>
            </a:extLst>
          </p:cNvPr>
          <p:cNvCxnSpPr>
            <a:cxnSpLocks/>
          </p:cNvCxnSpPr>
          <p:nvPr/>
        </p:nvCxnSpPr>
        <p:spPr bwMode="auto">
          <a:xfrm flipH="1" flipV="1">
            <a:off x="2763204" y="2652459"/>
            <a:ext cx="830323" cy="544451"/>
          </a:xfrm>
          <a:prstGeom prst="straightConnector1">
            <a:avLst/>
          </a:prstGeom>
          <a:blipFill dpi="0" rotWithShape="0">
            <a:blip r:embed="rId2"/>
            <a:srcRect/>
            <a:tile tx="0" ty="0" sx="100000" sy="100000" flip="none" algn="tl"/>
          </a:blip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7970859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4E126-D123-4447-8398-F3ED28FDB37C}"/>
              </a:ext>
            </a:extLst>
          </p:cNvPr>
          <p:cNvSpPr>
            <a:spLocks noGrp="1"/>
          </p:cNvSpPr>
          <p:nvPr>
            <p:ph type="title"/>
          </p:nvPr>
        </p:nvSpPr>
        <p:spPr/>
        <p:txBody>
          <a:bodyPr/>
          <a:lstStyle/>
          <a:p>
            <a:r>
              <a:rPr lang="en-US" sz="3600" dirty="0"/>
              <a:t>All Databases – A-Z or by Program</a:t>
            </a:r>
          </a:p>
        </p:txBody>
      </p:sp>
      <p:pic>
        <p:nvPicPr>
          <p:cNvPr id="4" name="Content Placeholder 3">
            <a:extLst>
              <a:ext uri="{FF2B5EF4-FFF2-40B4-BE49-F238E27FC236}">
                <a16:creationId xmlns:a16="http://schemas.microsoft.com/office/drawing/2014/main" id="{A2088CB2-0765-4AA8-88DE-1B468F33EA88}"/>
              </a:ext>
            </a:extLst>
          </p:cNvPr>
          <p:cNvPicPr>
            <a:picLocks noGrp="1" noChangeAspect="1"/>
          </p:cNvPicPr>
          <p:nvPr>
            <p:ph idx="1"/>
          </p:nvPr>
        </p:nvPicPr>
        <p:blipFill>
          <a:blip r:embed="rId2"/>
          <a:stretch>
            <a:fillRect/>
          </a:stretch>
        </p:blipFill>
        <p:spPr>
          <a:xfrm>
            <a:off x="3338640" y="832788"/>
            <a:ext cx="4162991" cy="4104771"/>
          </a:xfrm>
          <a:prstGeom prst="rect">
            <a:avLst/>
          </a:prstGeom>
        </p:spPr>
      </p:pic>
      <p:cxnSp>
        <p:nvCxnSpPr>
          <p:cNvPr id="5" name="Straight Arrow Connector 4">
            <a:extLst>
              <a:ext uri="{FF2B5EF4-FFF2-40B4-BE49-F238E27FC236}">
                <a16:creationId xmlns:a16="http://schemas.microsoft.com/office/drawing/2014/main" id="{5C643011-BCB0-4555-A8E6-5DE100B4A4BD}"/>
              </a:ext>
            </a:extLst>
          </p:cNvPr>
          <p:cNvCxnSpPr>
            <a:cxnSpLocks/>
          </p:cNvCxnSpPr>
          <p:nvPr/>
        </p:nvCxnSpPr>
        <p:spPr bwMode="auto">
          <a:xfrm flipV="1">
            <a:off x="2529501" y="1757779"/>
            <a:ext cx="1030445" cy="177554"/>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 name="TextBox 5">
            <a:extLst>
              <a:ext uri="{FF2B5EF4-FFF2-40B4-BE49-F238E27FC236}">
                <a16:creationId xmlns:a16="http://schemas.microsoft.com/office/drawing/2014/main" id="{770A9541-A047-4528-BB78-2EAD4163BAD9}"/>
              </a:ext>
            </a:extLst>
          </p:cNvPr>
          <p:cNvSpPr txBox="1"/>
          <p:nvPr/>
        </p:nvSpPr>
        <p:spPr>
          <a:xfrm>
            <a:off x="532024" y="1284070"/>
            <a:ext cx="2127413" cy="376257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See everything that’s available</a:t>
            </a:r>
          </a:p>
          <a:p>
            <a:endParaRPr lang="en-US" sz="1400" dirty="0"/>
          </a:p>
          <a:p>
            <a:r>
              <a:rPr lang="en-US" sz="1400" dirty="0"/>
              <a:t>OR</a:t>
            </a:r>
          </a:p>
          <a:p>
            <a:endParaRPr lang="en-US" sz="1400" dirty="0"/>
          </a:p>
          <a:p>
            <a:r>
              <a:rPr lang="en-US" sz="1400" dirty="0"/>
              <a:t>Use the dropdown to select your program. </a:t>
            </a:r>
          </a:p>
          <a:p>
            <a:endParaRPr lang="en-US" sz="1400" dirty="0"/>
          </a:p>
          <a:p>
            <a:r>
              <a:rPr lang="en-US" sz="1400" dirty="0"/>
              <a:t>This will display databases with content related to your discipline.</a:t>
            </a:r>
          </a:p>
          <a:p>
            <a:endParaRPr lang="en-US" sz="1400" dirty="0"/>
          </a:p>
          <a:p>
            <a:r>
              <a:rPr lang="en-US" sz="1400" dirty="0"/>
              <a:t>Results can be more specific and relevant than using Primo or EDS.</a:t>
            </a:r>
          </a:p>
        </p:txBody>
      </p:sp>
    </p:spTree>
    <p:extLst>
      <p:ext uri="{BB962C8B-B14F-4D97-AF65-F5344CB8AC3E}">
        <p14:creationId xmlns:p14="http://schemas.microsoft.com/office/powerpoint/2010/main" val="1164815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6741C-0B74-4829-99CC-A20265C464E1}"/>
              </a:ext>
            </a:extLst>
          </p:cNvPr>
          <p:cNvSpPr>
            <a:spLocks noGrp="1"/>
          </p:cNvSpPr>
          <p:nvPr>
            <p:ph type="title"/>
          </p:nvPr>
        </p:nvSpPr>
        <p:spPr/>
        <p:txBody>
          <a:bodyPr/>
          <a:lstStyle/>
          <a:p>
            <a:r>
              <a:rPr lang="en-US" sz="3600" dirty="0"/>
              <a:t>Searching </a:t>
            </a:r>
            <a:r>
              <a:rPr lang="en-US" sz="3600" dirty="0" err="1"/>
              <a:t>Ebsco</a:t>
            </a:r>
            <a:r>
              <a:rPr lang="en-US" sz="3600" dirty="0"/>
              <a:t> Discovery Service (EDS)</a:t>
            </a:r>
          </a:p>
        </p:txBody>
      </p:sp>
      <p:pic>
        <p:nvPicPr>
          <p:cNvPr id="4" name="Content Placeholder 3">
            <a:extLst>
              <a:ext uri="{FF2B5EF4-FFF2-40B4-BE49-F238E27FC236}">
                <a16:creationId xmlns:a16="http://schemas.microsoft.com/office/drawing/2014/main" id="{B0F54EA0-AC22-4CA8-AD45-BF27EA8903D9}"/>
              </a:ext>
            </a:extLst>
          </p:cNvPr>
          <p:cNvPicPr>
            <a:picLocks noGrp="1" noChangeAspect="1"/>
          </p:cNvPicPr>
          <p:nvPr>
            <p:ph idx="1"/>
          </p:nvPr>
        </p:nvPicPr>
        <p:blipFill>
          <a:blip r:embed="rId2"/>
          <a:stretch>
            <a:fillRect/>
          </a:stretch>
        </p:blipFill>
        <p:spPr>
          <a:xfrm>
            <a:off x="551945" y="870012"/>
            <a:ext cx="2992456" cy="4150341"/>
          </a:xfrm>
          <a:prstGeom prst="rect">
            <a:avLst/>
          </a:prstGeom>
        </p:spPr>
      </p:pic>
      <p:sp>
        <p:nvSpPr>
          <p:cNvPr id="5" name="TextBox 4">
            <a:extLst>
              <a:ext uri="{FF2B5EF4-FFF2-40B4-BE49-F238E27FC236}">
                <a16:creationId xmlns:a16="http://schemas.microsoft.com/office/drawing/2014/main" id="{E343DB71-6507-4A4F-AFFB-09BACC73C8EF}"/>
              </a:ext>
            </a:extLst>
          </p:cNvPr>
          <p:cNvSpPr txBox="1"/>
          <p:nvPr/>
        </p:nvSpPr>
        <p:spPr>
          <a:xfrm>
            <a:off x="3781887" y="1786214"/>
            <a:ext cx="4810166" cy="193899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Ebsco</a:t>
            </a:r>
            <a:r>
              <a:rPr lang="en-US" dirty="0"/>
              <a:t> Discovery Service (EDS)</a:t>
            </a:r>
          </a:p>
          <a:p>
            <a:pPr marL="457200" indent="-457200">
              <a:buFont typeface="Arial" panose="020B0604020202020204" pitchFamily="34" charset="0"/>
              <a:buChar char="•"/>
            </a:pPr>
            <a:r>
              <a:rPr lang="en-US" sz="1200" dirty="0"/>
              <a:t>Searches all databases available at HU </a:t>
            </a:r>
          </a:p>
          <a:p>
            <a:pPr marL="457200" indent="-457200">
              <a:buFont typeface="Arial" panose="020B0604020202020204" pitchFamily="34" charset="0"/>
              <a:buChar char="•"/>
            </a:pPr>
            <a:r>
              <a:rPr lang="en-US" sz="1200" dirty="0"/>
              <a:t>Good for journal articles on interdisciplinary topics</a:t>
            </a:r>
          </a:p>
          <a:p>
            <a:pPr marL="457200" indent="-457200">
              <a:buFont typeface="Arial" panose="020B0604020202020204" pitchFamily="34" charset="0"/>
              <a:buChar char="•"/>
            </a:pPr>
            <a:r>
              <a:rPr lang="en-US" sz="1200" dirty="0"/>
              <a:t>Not all items are full-text</a:t>
            </a:r>
          </a:p>
          <a:p>
            <a:pPr marL="457200" indent="-457200">
              <a:buFont typeface="Arial" panose="020B0604020202020204" pitchFamily="34" charset="0"/>
              <a:buChar char="•"/>
            </a:pPr>
            <a:r>
              <a:rPr lang="en-US" sz="1200" dirty="0"/>
              <a:t>Includes library books and </a:t>
            </a:r>
            <a:r>
              <a:rPr lang="en-US" sz="1200" dirty="0" err="1"/>
              <a:t>ebooks</a:t>
            </a:r>
            <a:endParaRPr lang="en-US" sz="1200" dirty="0"/>
          </a:p>
          <a:p>
            <a:pPr marL="457200" indent="-457200">
              <a:buFont typeface="Arial" panose="020B0604020202020204" pitchFamily="34" charset="0"/>
              <a:buChar char="•"/>
            </a:pPr>
            <a:endParaRPr lang="en-US" sz="1200" dirty="0"/>
          </a:p>
          <a:p>
            <a:pPr marL="457200" indent="-457200">
              <a:buFont typeface="Arial" panose="020B0604020202020204" pitchFamily="34" charset="0"/>
              <a:buChar char="•"/>
            </a:pPr>
            <a:endParaRPr lang="en-US" sz="1200" dirty="0"/>
          </a:p>
          <a:p>
            <a:pPr marL="457200" indent="-457200">
              <a:buFont typeface="Arial" panose="020B0604020202020204" pitchFamily="34" charset="0"/>
              <a:buChar char="•"/>
            </a:pPr>
            <a:r>
              <a:rPr lang="en-US" sz="1200" dirty="0">
                <a:solidFill>
                  <a:schemeClr val="tx1"/>
                </a:solidFill>
                <a:hlinkClick r:id="rId3">
                  <a:extLst>
                    <a:ext uri="{A12FA001-AC4F-418D-AE19-62706E023703}">
                      <ahyp:hlinkClr xmlns:ahyp="http://schemas.microsoft.com/office/drawing/2018/hyperlinkcolor" val="tx"/>
                    </a:ext>
                  </a:extLst>
                </a:hlinkClick>
              </a:rPr>
              <a:t>http://library.harrisburgu.edu/home/</a:t>
            </a:r>
            <a:r>
              <a:rPr lang="en-US" sz="1200" dirty="0">
                <a:solidFill>
                  <a:schemeClr val="tx1"/>
                </a:solidFill>
              </a:rPr>
              <a:t>  </a:t>
            </a:r>
          </a:p>
          <a:p>
            <a:pPr marL="457200" indent="-457200">
              <a:buFont typeface="Arial" panose="020B0604020202020204" pitchFamily="34" charset="0"/>
              <a:buChar char="•"/>
            </a:pPr>
            <a:endParaRPr lang="en-US" sz="1200" dirty="0"/>
          </a:p>
        </p:txBody>
      </p:sp>
      <p:pic>
        <p:nvPicPr>
          <p:cNvPr id="7" name="Picture 6">
            <a:extLst>
              <a:ext uri="{FF2B5EF4-FFF2-40B4-BE49-F238E27FC236}">
                <a16:creationId xmlns:a16="http://schemas.microsoft.com/office/drawing/2014/main" id="{2BDCB718-D50C-4AA6-9DEF-9F47ECF382CE}"/>
              </a:ext>
            </a:extLst>
          </p:cNvPr>
          <p:cNvPicPr>
            <a:picLocks noChangeAspect="1"/>
          </p:cNvPicPr>
          <p:nvPr/>
        </p:nvPicPr>
        <p:blipFill>
          <a:blip r:embed="rId4"/>
          <a:stretch>
            <a:fillRect/>
          </a:stretch>
        </p:blipFill>
        <p:spPr>
          <a:xfrm>
            <a:off x="551944" y="2294975"/>
            <a:ext cx="2912919" cy="1613909"/>
          </a:xfrm>
          <a:prstGeom prst="rect">
            <a:avLst/>
          </a:prstGeom>
        </p:spPr>
      </p:pic>
      <p:cxnSp>
        <p:nvCxnSpPr>
          <p:cNvPr id="8" name="Straight Arrow Connector 7">
            <a:extLst>
              <a:ext uri="{FF2B5EF4-FFF2-40B4-BE49-F238E27FC236}">
                <a16:creationId xmlns:a16="http://schemas.microsoft.com/office/drawing/2014/main" id="{34AE98F4-2A74-4037-AAC8-CDE219F5FEC9}"/>
              </a:ext>
            </a:extLst>
          </p:cNvPr>
          <p:cNvCxnSpPr>
            <a:cxnSpLocks/>
          </p:cNvCxnSpPr>
          <p:nvPr/>
        </p:nvCxnSpPr>
        <p:spPr bwMode="auto">
          <a:xfrm flipH="1">
            <a:off x="2494625" y="2086252"/>
            <a:ext cx="1287262" cy="631030"/>
          </a:xfrm>
          <a:prstGeom prst="straightConnector1">
            <a:avLst/>
          </a:prstGeom>
          <a:blipFill dpi="0" rotWithShape="0">
            <a:blip r:embed="rId5"/>
            <a:srcRect/>
            <a:tile tx="0" ty="0" sx="100000" sy="100000" flip="none" algn="tl"/>
          </a:blipFill>
          <a:ln w="254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806698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C1982E-1C72-4154-A436-64B1ADE616F5}"/>
              </a:ext>
            </a:extLst>
          </p:cNvPr>
          <p:cNvSpPr>
            <a:spLocks noGrp="1"/>
          </p:cNvSpPr>
          <p:nvPr>
            <p:ph type="title"/>
          </p:nvPr>
        </p:nvSpPr>
        <p:spPr>
          <a:xfrm>
            <a:off x="228600" y="228600"/>
            <a:ext cx="8686800" cy="857250"/>
          </a:xfrm>
        </p:spPr>
        <p:txBody>
          <a:bodyPr/>
          <a:lstStyle/>
          <a:p>
            <a:r>
              <a:rPr lang="en-US"/>
              <a:t>What is a Literature Review?</a:t>
            </a:r>
          </a:p>
        </p:txBody>
      </p:sp>
      <p:sp>
        <p:nvSpPr>
          <p:cNvPr id="5" name="Content Placeholder 4">
            <a:extLst>
              <a:ext uri="{FF2B5EF4-FFF2-40B4-BE49-F238E27FC236}">
                <a16:creationId xmlns:a16="http://schemas.microsoft.com/office/drawing/2014/main" id="{6BE800D6-4BE0-4C90-8F79-863857D74E0F}"/>
              </a:ext>
            </a:extLst>
          </p:cNvPr>
          <p:cNvSpPr>
            <a:spLocks noGrp="1"/>
          </p:cNvSpPr>
          <p:nvPr>
            <p:ph idx="1"/>
          </p:nvPr>
        </p:nvSpPr>
        <p:spPr>
          <a:xfrm>
            <a:off x="228600" y="1276350"/>
            <a:ext cx="8686800" cy="3657600"/>
          </a:xfrm>
        </p:spPr>
        <p:txBody>
          <a:bodyPr/>
          <a:lstStyle/>
          <a:p>
            <a:r>
              <a:rPr lang="en-US">
                <a:solidFill>
                  <a:schemeClr val="bg2">
                    <a:lumMod val="50000"/>
                  </a:schemeClr>
                </a:solidFill>
              </a:rPr>
              <a:t>A “lit review” is a work (or section of a work) that presents the historical context AND current situation about a certain topic using writings by experts in the field.</a:t>
            </a:r>
          </a:p>
          <a:p>
            <a:endParaRPr lang="en-US">
              <a:solidFill>
                <a:schemeClr val="bg2">
                  <a:lumMod val="50000"/>
                </a:schemeClr>
              </a:solidFill>
            </a:endParaRPr>
          </a:p>
          <a:p>
            <a:r>
              <a:rPr lang="en-US">
                <a:solidFill>
                  <a:schemeClr val="bg2">
                    <a:lumMod val="50000"/>
                  </a:schemeClr>
                </a:solidFill>
              </a:rPr>
              <a:t>Usually a lit review begins with background information about a subject, then becomes more focused on a specific area.</a:t>
            </a:r>
          </a:p>
        </p:txBody>
      </p:sp>
    </p:spTree>
    <p:extLst>
      <p:ext uri="{BB962C8B-B14F-4D97-AF65-F5344CB8AC3E}">
        <p14:creationId xmlns:p14="http://schemas.microsoft.com/office/powerpoint/2010/main" val="2252622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EAE6-83CC-4F09-97F0-A7F00B9DE647}"/>
              </a:ext>
            </a:extLst>
          </p:cNvPr>
          <p:cNvSpPr>
            <a:spLocks noGrp="1"/>
          </p:cNvSpPr>
          <p:nvPr>
            <p:ph type="title"/>
          </p:nvPr>
        </p:nvSpPr>
        <p:spPr>
          <a:xfrm>
            <a:off x="704414" y="81253"/>
            <a:ext cx="7010400" cy="857250"/>
          </a:xfrm>
        </p:spPr>
        <p:txBody>
          <a:bodyPr/>
          <a:lstStyle/>
          <a:p>
            <a:r>
              <a:rPr lang="en-US" dirty="0"/>
              <a:t>Search Fields</a:t>
            </a:r>
          </a:p>
        </p:txBody>
      </p:sp>
      <p:sp>
        <p:nvSpPr>
          <p:cNvPr id="3" name="Content Placeholder 2">
            <a:extLst>
              <a:ext uri="{FF2B5EF4-FFF2-40B4-BE49-F238E27FC236}">
                <a16:creationId xmlns:a16="http://schemas.microsoft.com/office/drawing/2014/main" id="{F47BF785-D79C-4293-B903-7D5C83DD5A9C}"/>
              </a:ext>
            </a:extLst>
          </p:cNvPr>
          <p:cNvSpPr>
            <a:spLocks noGrp="1"/>
          </p:cNvSpPr>
          <p:nvPr>
            <p:ph idx="1"/>
          </p:nvPr>
        </p:nvSpPr>
        <p:spPr>
          <a:xfrm>
            <a:off x="228600" y="1028700"/>
            <a:ext cx="6934200" cy="3086100"/>
          </a:xfrm>
        </p:spPr>
        <p:txBody>
          <a:bodyPr/>
          <a:lstStyle/>
          <a:p>
            <a:pPr algn="l">
              <a:spcAft>
                <a:spcPts val="600"/>
              </a:spcAft>
            </a:pPr>
            <a:r>
              <a:rPr lang="en-US" dirty="0">
                <a:solidFill>
                  <a:schemeClr val="tx1"/>
                </a:solidFill>
              </a:rPr>
              <a:t>Keyword – (this is the default) – searches most other fields for your search terms</a:t>
            </a:r>
          </a:p>
          <a:p>
            <a:pPr algn="l">
              <a:spcAft>
                <a:spcPts val="600"/>
              </a:spcAft>
            </a:pPr>
            <a:r>
              <a:rPr lang="en-US" dirty="0">
                <a:solidFill>
                  <a:schemeClr val="tx1"/>
                </a:solidFill>
              </a:rPr>
              <a:t>TX All Text</a:t>
            </a:r>
          </a:p>
          <a:p>
            <a:pPr algn="l">
              <a:spcAft>
                <a:spcPts val="600"/>
              </a:spcAft>
            </a:pPr>
            <a:r>
              <a:rPr lang="en-US" dirty="0">
                <a:solidFill>
                  <a:schemeClr val="tx1"/>
                </a:solidFill>
              </a:rPr>
              <a:t>AU Author</a:t>
            </a:r>
          </a:p>
          <a:p>
            <a:pPr algn="l">
              <a:spcAft>
                <a:spcPts val="600"/>
              </a:spcAft>
            </a:pPr>
            <a:r>
              <a:rPr lang="en-US" dirty="0">
                <a:solidFill>
                  <a:schemeClr val="tx1"/>
                </a:solidFill>
              </a:rPr>
              <a:t>TI Title</a:t>
            </a:r>
          </a:p>
          <a:p>
            <a:pPr algn="l">
              <a:spcAft>
                <a:spcPts val="600"/>
              </a:spcAft>
            </a:pPr>
            <a:r>
              <a:rPr lang="en-US" dirty="0">
                <a:solidFill>
                  <a:schemeClr val="tx1"/>
                </a:solidFill>
              </a:rPr>
              <a:t>SU Subject Terms</a:t>
            </a:r>
          </a:p>
          <a:p>
            <a:pPr algn="l">
              <a:spcAft>
                <a:spcPts val="600"/>
              </a:spcAft>
            </a:pPr>
            <a:r>
              <a:rPr lang="en-US" dirty="0">
                <a:solidFill>
                  <a:schemeClr val="tx1"/>
                </a:solidFill>
              </a:rPr>
              <a:t>AB Abstract</a:t>
            </a:r>
          </a:p>
        </p:txBody>
      </p:sp>
      <p:pic>
        <p:nvPicPr>
          <p:cNvPr id="4" name="Picture 3">
            <a:extLst>
              <a:ext uri="{FF2B5EF4-FFF2-40B4-BE49-F238E27FC236}">
                <a16:creationId xmlns:a16="http://schemas.microsoft.com/office/drawing/2014/main" id="{8921B0D7-4B97-4EC8-9DD1-7205628ADD89}"/>
              </a:ext>
            </a:extLst>
          </p:cNvPr>
          <p:cNvPicPr>
            <a:picLocks noChangeAspect="1"/>
          </p:cNvPicPr>
          <p:nvPr/>
        </p:nvPicPr>
        <p:blipFill>
          <a:blip r:embed="rId2"/>
          <a:stretch>
            <a:fillRect/>
          </a:stretch>
        </p:blipFill>
        <p:spPr>
          <a:xfrm>
            <a:off x="3801274" y="2186678"/>
            <a:ext cx="4411780" cy="2395247"/>
          </a:xfrm>
          <a:prstGeom prst="rect">
            <a:avLst/>
          </a:prstGeom>
        </p:spPr>
      </p:pic>
    </p:spTree>
    <p:extLst>
      <p:ext uri="{BB962C8B-B14F-4D97-AF65-F5344CB8AC3E}">
        <p14:creationId xmlns:p14="http://schemas.microsoft.com/office/powerpoint/2010/main" val="20234366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7EB8077B-C8C4-42F3-8C70-C280B9B25947}"/>
              </a:ext>
            </a:extLst>
          </p:cNvPr>
          <p:cNvSpPr>
            <a:spLocks noGrp="1" noChangeArrowheads="1"/>
          </p:cNvSpPr>
          <p:nvPr>
            <p:ph type="title"/>
          </p:nvPr>
        </p:nvSpPr>
        <p:spPr bwMode="auto">
          <a:xfrm>
            <a:off x="457200" y="206375"/>
            <a:ext cx="8229600" cy="857250"/>
          </a:xfrm>
          <a:extLst>
            <a:ext uri="{909E8E84-426E-40dd-AFC4-6F175D3DCCD1}"/>
            <a:ext uri="{91240B29-F687-4f45-9708-019B960494DF}"/>
            <a:ext uri="{AF507438-7753-43e0-B8FC-AC1667EBCBE1}"/>
            <a:ext uri="{FAA26D3D-D897-4be2-8F04-BA451C77F1D7}"/>
          </a:extLst>
        </p:spPr>
        <p:txBody>
          <a:bodyPr wrap="square" numCol="1" anchor="t" anchorCtr="0" compatLnSpc="1">
            <a:prstTxWarp prst="textNoShape">
              <a:avLst/>
            </a:prstTxWarp>
          </a:bodyPr>
          <a:lstStyle/>
          <a:p>
            <a:pPr eaLnBrk="1" hangingPunct="1">
              <a:defRPr/>
            </a:pPr>
            <a:r>
              <a:rPr lang="en-US" dirty="0">
                <a:ea typeface="+mj-ea"/>
                <a:cs typeface="+mj-cs"/>
              </a:rPr>
              <a:t>Search Tips</a:t>
            </a:r>
          </a:p>
        </p:txBody>
      </p:sp>
      <p:sp>
        <p:nvSpPr>
          <p:cNvPr id="22531" name="Rectangle 3">
            <a:extLst>
              <a:ext uri="{FF2B5EF4-FFF2-40B4-BE49-F238E27FC236}">
                <a16:creationId xmlns:a16="http://schemas.microsoft.com/office/drawing/2014/main" id="{085C0DA9-E5E0-4B08-8FA7-2FE2A12E879F}"/>
              </a:ext>
            </a:extLst>
          </p:cNvPr>
          <p:cNvSpPr>
            <a:spLocks noGrp="1" noChangeArrowheads="1"/>
          </p:cNvSpPr>
          <p:nvPr>
            <p:ph type="body" idx="1"/>
          </p:nvPr>
        </p:nvSpPr>
        <p:spPr bwMode="auto">
          <a:xfrm>
            <a:off x="457200" y="1200150"/>
            <a:ext cx="8229600" cy="2938463"/>
          </a:xfrm>
          <a:extLst>
            <a:ext uri="{909E8E84-426E-40dd-AFC4-6F175D3DCCD1}"/>
            <a:ext uri="{91240B29-F687-4f45-9708-019B960494DF}"/>
            <a:ext uri="{AF507438-7753-43e0-B8FC-AC1667EBCBE1}"/>
            <a:ext uri="{FAA26D3D-D897-4be2-8F04-BA451C77F1D7}"/>
          </a:extLst>
        </p:spPr>
        <p:txBody>
          <a:bodyPr wrap="square" numCol="1" anchor="t" anchorCtr="0" compatLnSpc="1">
            <a:prstTxWarp prst="textNoShape">
              <a:avLst/>
            </a:prstTxWarp>
          </a:bodyPr>
          <a:lstStyle/>
          <a:p>
            <a:pPr algn="l" eaLnBrk="1" hangingPunct="1">
              <a:buFont typeface="Arial" panose="020B0604020202020204" pitchFamily="34" charset="0"/>
              <a:buChar char="•"/>
              <a:defRPr/>
            </a:pPr>
            <a:r>
              <a:rPr lang="en-US" dirty="0">
                <a:solidFill>
                  <a:schemeClr val="tx1"/>
                </a:solidFill>
                <a:ea typeface="+mn-ea"/>
                <a:cs typeface="+mn-cs"/>
              </a:rPr>
              <a:t>Quotation marks “  ” search for an exact phrase</a:t>
            </a:r>
          </a:p>
          <a:p>
            <a:pPr marL="800100" lvl="1" indent="-342900" algn="l" eaLnBrk="1" hangingPunct="1">
              <a:buSzPct val="75000"/>
              <a:buFont typeface="Courier New" panose="02070309020205020404" pitchFamily="49" charset="0"/>
              <a:buChar char="o"/>
              <a:defRPr/>
            </a:pPr>
            <a:r>
              <a:rPr lang="en-US" b="1" dirty="0">
                <a:solidFill>
                  <a:schemeClr val="tx1"/>
                </a:solidFill>
                <a:ea typeface="+mn-ea"/>
                <a:cs typeface="+mn-cs"/>
              </a:rPr>
              <a:t>“internet of things”</a:t>
            </a:r>
          </a:p>
          <a:p>
            <a:pPr algn="l" eaLnBrk="1" hangingPunct="1">
              <a:buFont typeface="Arial" panose="020B0604020202020204" pitchFamily="34" charset="0"/>
              <a:buChar char="•"/>
              <a:defRPr/>
            </a:pPr>
            <a:r>
              <a:rPr lang="en-US" dirty="0">
                <a:solidFill>
                  <a:schemeClr val="tx1"/>
                </a:solidFill>
                <a:ea typeface="+mn-ea"/>
                <a:cs typeface="+mn-cs"/>
              </a:rPr>
              <a:t>An asterisk * searches for alternate endings of a root word</a:t>
            </a:r>
          </a:p>
          <a:p>
            <a:pPr marL="800100" lvl="1" indent="-342900" algn="l" eaLnBrk="1" hangingPunct="1">
              <a:buSzPct val="75000"/>
              <a:buFont typeface="Courier New" panose="02070309020205020404" pitchFamily="49" charset="0"/>
              <a:buChar char="o"/>
              <a:defRPr/>
            </a:pPr>
            <a:r>
              <a:rPr lang="en-US" dirty="0">
                <a:solidFill>
                  <a:schemeClr val="tx1"/>
                </a:solidFill>
                <a:ea typeface="+mn-ea"/>
                <a:cs typeface="+mn-cs"/>
              </a:rPr>
              <a:t>Example: </a:t>
            </a:r>
            <a:r>
              <a:rPr lang="en-US" b="1" dirty="0">
                <a:solidFill>
                  <a:schemeClr val="tx1"/>
                </a:solidFill>
                <a:ea typeface="+mn-ea"/>
                <a:cs typeface="+mn-cs"/>
              </a:rPr>
              <a:t>web*</a:t>
            </a:r>
            <a:r>
              <a:rPr lang="en-US" dirty="0">
                <a:solidFill>
                  <a:schemeClr val="tx1"/>
                </a:solidFill>
                <a:ea typeface="+mn-ea"/>
                <a:cs typeface="+mn-cs"/>
              </a:rPr>
              <a:t> = web, webs, website, websites, webbing</a:t>
            </a:r>
          </a:p>
          <a:p>
            <a:pPr algn="l" eaLnBrk="1" hangingPunct="1">
              <a:buFont typeface="Arial" panose="020B0604020202020204" pitchFamily="34" charset="0"/>
              <a:buChar char="•"/>
              <a:defRPr/>
            </a:pPr>
            <a:r>
              <a:rPr lang="en-US" dirty="0" err="1">
                <a:solidFill>
                  <a:schemeClr val="tx1"/>
                </a:solidFill>
                <a:ea typeface="+mn-ea"/>
                <a:cs typeface="+mn-cs"/>
              </a:rPr>
              <a:t>nX</a:t>
            </a:r>
            <a:r>
              <a:rPr lang="en-US" dirty="0">
                <a:solidFill>
                  <a:schemeClr val="tx1"/>
                </a:solidFill>
                <a:ea typeface="+mn-ea"/>
                <a:cs typeface="+mn-cs"/>
              </a:rPr>
              <a:t> searches for words within a certain range of each other</a:t>
            </a:r>
          </a:p>
          <a:p>
            <a:pPr marL="800100" lvl="1" indent="-342900" algn="l" eaLnBrk="1" hangingPunct="1">
              <a:buSzPct val="75000"/>
              <a:buFont typeface="Courier New" panose="02070309020205020404" pitchFamily="49" charset="0"/>
              <a:buChar char="o"/>
              <a:defRPr/>
            </a:pPr>
            <a:r>
              <a:rPr lang="en-US" dirty="0">
                <a:solidFill>
                  <a:schemeClr val="tx1"/>
                </a:solidFill>
                <a:ea typeface="+mn-ea"/>
                <a:cs typeface="+mn-cs"/>
              </a:rPr>
              <a:t>Example: </a:t>
            </a:r>
            <a:r>
              <a:rPr lang="en-US" b="1" dirty="0">
                <a:solidFill>
                  <a:schemeClr val="tx1"/>
                </a:solidFill>
                <a:ea typeface="+mn-ea"/>
                <a:cs typeface="+mn-cs"/>
              </a:rPr>
              <a:t>web n5 accessibility</a:t>
            </a:r>
            <a:r>
              <a:rPr lang="en-US" dirty="0">
                <a:solidFill>
                  <a:schemeClr val="tx1"/>
                </a:solidFill>
                <a:ea typeface="+mn-ea"/>
                <a:cs typeface="+mn-cs"/>
              </a:rPr>
              <a:t> = only results where the words “web” and “accessibility” are only five words apart or less will appear</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3F5DA00C-6539-4D2F-8297-D8F349B6E87A}"/>
              </a:ext>
            </a:extLst>
          </p:cNvPr>
          <p:cNvSpPr>
            <a:spLocks noGrp="1" noChangeArrowheads="1"/>
          </p:cNvSpPr>
          <p:nvPr>
            <p:ph type="title"/>
          </p:nvPr>
        </p:nvSpPr>
        <p:spPr bwMode="auto">
          <a:xfrm>
            <a:off x="2209800" y="57150"/>
            <a:ext cx="6477000" cy="857250"/>
          </a:xfrm>
          <a:extLst>
            <a:ext uri="{909E8E84-426E-40dd-AFC4-6F175D3DCCD1}"/>
            <a:ext uri="{91240B29-F687-4f45-9708-019B960494DF}"/>
            <a:ext uri="{AF507438-7753-43e0-B8FC-AC1667EBCBE1}"/>
            <a:ext uri="{FAA26D3D-D897-4be2-8F04-BA451C77F1D7}"/>
          </a:extLst>
        </p:spPr>
        <p:txBody>
          <a:bodyPr wrap="square" numCol="1" anchor="t" anchorCtr="0" compatLnSpc="1">
            <a:prstTxWarp prst="textNoShape">
              <a:avLst/>
            </a:prstTxWarp>
          </a:bodyPr>
          <a:lstStyle/>
          <a:p>
            <a:pPr eaLnBrk="1" hangingPunct="1">
              <a:defRPr/>
            </a:pPr>
            <a:r>
              <a:rPr lang="en-US" dirty="0">
                <a:ea typeface="+mj-ea"/>
                <a:cs typeface="+mj-cs"/>
              </a:rPr>
              <a:t>Filtering Search Results</a:t>
            </a:r>
          </a:p>
        </p:txBody>
      </p:sp>
      <p:sp>
        <p:nvSpPr>
          <p:cNvPr id="24579" name="Rectangle 3">
            <a:extLst>
              <a:ext uri="{FF2B5EF4-FFF2-40B4-BE49-F238E27FC236}">
                <a16:creationId xmlns:a16="http://schemas.microsoft.com/office/drawing/2014/main" id="{BBC0DF65-FC84-4AA5-A1C0-903F4F17AD36}"/>
              </a:ext>
            </a:extLst>
          </p:cNvPr>
          <p:cNvSpPr>
            <a:spLocks noGrp="1" noChangeArrowheads="1"/>
          </p:cNvSpPr>
          <p:nvPr>
            <p:ph type="body" idx="1"/>
          </p:nvPr>
        </p:nvSpPr>
        <p:spPr bwMode="auto">
          <a:xfrm>
            <a:off x="2286000" y="1050925"/>
            <a:ext cx="6629400" cy="2938463"/>
          </a:xfrm>
          <a:extLst>
            <a:ext uri="{909E8E84-426E-40dd-AFC4-6F175D3DCCD1}"/>
            <a:ext uri="{91240B29-F687-4f45-9708-019B960494DF}"/>
            <a:ext uri="{AF507438-7753-43e0-B8FC-AC1667EBCBE1}"/>
            <a:ext uri="{FAA26D3D-D897-4be2-8F04-BA451C77F1D7}"/>
          </a:extLst>
        </p:spPr>
        <p:txBody>
          <a:bodyPr wrap="square" numCol="1" anchor="t" anchorCtr="0" compatLnSpc="1">
            <a:prstTxWarp prst="textNoShape">
              <a:avLst/>
            </a:prstTxWarp>
          </a:bodyPr>
          <a:lstStyle/>
          <a:p>
            <a:pPr marL="0" indent="0" algn="l" eaLnBrk="1" hangingPunct="1">
              <a:spcAft>
                <a:spcPts val="1200"/>
              </a:spcAft>
              <a:defRPr/>
            </a:pPr>
            <a:r>
              <a:rPr lang="en-US" b="1" dirty="0">
                <a:solidFill>
                  <a:schemeClr val="tx1"/>
                </a:solidFill>
                <a:ea typeface="+mn-ea"/>
                <a:cs typeface="+mn-cs"/>
              </a:rPr>
              <a:t>Full Text </a:t>
            </a:r>
            <a:r>
              <a:rPr lang="en-US" dirty="0">
                <a:solidFill>
                  <a:schemeClr val="tx1"/>
                </a:solidFill>
                <a:ea typeface="+mn-ea"/>
                <a:cs typeface="+mn-cs"/>
              </a:rPr>
              <a:t>– the library provides you with access to the </a:t>
            </a:r>
            <a:r>
              <a:rPr lang="en-US" u="sng" dirty="0">
                <a:solidFill>
                  <a:schemeClr val="tx1"/>
                </a:solidFill>
                <a:ea typeface="+mn-ea"/>
                <a:cs typeface="+mn-cs"/>
              </a:rPr>
              <a:t>entire</a:t>
            </a:r>
            <a:r>
              <a:rPr lang="en-US" dirty="0">
                <a:solidFill>
                  <a:schemeClr val="tx1"/>
                </a:solidFill>
                <a:ea typeface="+mn-ea"/>
                <a:cs typeface="+mn-cs"/>
              </a:rPr>
              <a:t> article</a:t>
            </a:r>
          </a:p>
          <a:p>
            <a:pPr marL="0" indent="0" algn="l" eaLnBrk="1" hangingPunct="1">
              <a:spcAft>
                <a:spcPts val="1200"/>
              </a:spcAft>
              <a:defRPr/>
            </a:pPr>
            <a:r>
              <a:rPr lang="en-US" b="1" dirty="0">
                <a:solidFill>
                  <a:schemeClr val="tx1"/>
                </a:solidFill>
                <a:ea typeface="+mn-ea"/>
                <a:cs typeface="+mn-cs"/>
              </a:rPr>
              <a:t>Scholarly (Peer Reviewed) Journals </a:t>
            </a:r>
            <a:r>
              <a:rPr lang="en-US" dirty="0">
                <a:solidFill>
                  <a:schemeClr val="tx1"/>
                </a:solidFill>
                <a:ea typeface="+mn-ea"/>
                <a:cs typeface="+mn-cs"/>
              </a:rPr>
              <a:t>– the article has been reviewed and approved by experts in the field</a:t>
            </a:r>
          </a:p>
          <a:p>
            <a:pPr marL="0" indent="0" algn="l" eaLnBrk="1" hangingPunct="1">
              <a:spcAft>
                <a:spcPts val="1200"/>
              </a:spcAft>
              <a:defRPr/>
            </a:pPr>
            <a:r>
              <a:rPr lang="en-US" b="1" dirty="0">
                <a:solidFill>
                  <a:schemeClr val="tx1"/>
                </a:solidFill>
                <a:ea typeface="+mn-ea"/>
                <a:cs typeface="+mn-cs"/>
              </a:rPr>
              <a:t>Publication Date</a:t>
            </a:r>
          </a:p>
          <a:p>
            <a:pPr marL="0" indent="0" algn="l" eaLnBrk="1" hangingPunct="1">
              <a:spcAft>
                <a:spcPts val="1200"/>
              </a:spcAft>
              <a:defRPr/>
            </a:pPr>
            <a:r>
              <a:rPr lang="en-US" b="1" dirty="0">
                <a:solidFill>
                  <a:schemeClr val="tx1"/>
                </a:solidFill>
                <a:ea typeface="+mn-ea"/>
                <a:cs typeface="+mn-cs"/>
              </a:rPr>
              <a:t>Source Types</a:t>
            </a:r>
          </a:p>
          <a:p>
            <a:pPr marL="0" indent="0" algn="l" eaLnBrk="1" hangingPunct="1">
              <a:spcAft>
                <a:spcPts val="1200"/>
              </a:spcAft>
              <a:defRPr/>
            </a:pPr>
            <a:r>
              <a:rPr lang="en-US" b="1" dirty="0">
                <a:solidFill>
                  <a:schemeClr val="tx1"/>
                </a:solidFill>
                <a:ea typeface="+mn-ea"/>
                <a:cs typeface="+mn-cs"/>
              </a:rPr>
              <a:t>Language</a:t>
            </a:r>
          </a:p>
        </p:txBody>
      </p:sp>
      <p:pic>
        <p:nvPicPr>
          <p:cNvPr id="2" name="Picture 1">
            <a:extLst>
              <a:ext uri="{FF2B5EF4-FFF2-40B4-BE49-F238E27FC236}">
                <a16:creationId xmlns:a16="http://schemas.microsoft.com/office/drawing/2014/main" id="{4367CB6D-4500-4818-8CAC-9ECCCBE7C2FB}"/>
              </a:ext>
            </a:extLst>
          </p:cNvPr>
          <p:cNvPicPr>
            <a:picLocks noChangeAspect="1"/>
          </p:cNvPicPr>
          <p:nvPr/>
        </p:nvPicPr>
        <p:blipFill rotWithShape="1">
          <a:blip r:embed="rId3"/>
          <a:srcRect l="6781" t="2244" r="5072"/>
          <a:stretch/>
        </p:blipFill>
        <p:spPr>
          <a:xfrm>
            <a:off x="304800" y="304737"/>
            <a:ext cx="1723125" cy="3943413"/>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C37BCC32-362F-4776-B0CB-4E98C69EFF81}"/>
              </a:ext>
            </a:extLst>
          </p:cNvPr>
          <p:cNvSpPr>
            <a:spLocks noGrp="1" noChangeArrowheads="1"/>
          </p:cNvSpPr>
          <p:nvPr>
            <p:ph type="title"/>
          </p:nvPr>
        </p:nvSpPr>
        <p:spPr bwMode="auto">
          <a:xfrm>
            <a:off x="457200" y="206375"/>
            <a:ext cx="8229600" cy="857250"/>
          </a:xfrm>
          <a:extLst>
            <a:ext uri="{909E8E84-426E-40dd-AFC4-6F175D3DCCD1}"/>
            <a:ext uri="{91240B29-F687-4f45-9708-019B960494DF}"/>
            <a:ext uri="{AF507438-7753-43e0-B8FC-AC1667EBCBE1}"/>
            <a:ext uri="{FAA26D3D-D897-4be2-8F04-BA451C77F1D7}"/>
          </a:extLst>
        </p:spPr>
        <p:txBody>
          <a:bodyPr wrap="square" numCol="1" anchor="t" anchorCtr="0" compatLnSpc="1">
            <a:prstTxWarp prst="textNoShape">
              <a:avLst/>
            </a:prstTxWarp>
          </a:bodyPr>
          <a:lstStyle/>
          <a:p>
            <a:pPr eaLnBrk="1" hangingPunct="1">
              <a:defRPr/>
            </a:pPr>
            <a:r>
              <a:rPr lang="en-US" dirty="0">
                <a:ea typeface="+mj-ea"/>
                <a:cs typeface="+mj-cs"/>
              </a:rPr>
              <a:t>EBSCO Account</a:t>
            </a:r>
          </a:p>
        </p:txBody>
      </p:sp>
      <p:sp>
        <p:nvSpPr>
          <p:cNvPr id="26627" name="Rectangle 3">
            <a:extLst>
              <a:ext uri="{FF2B5EF4-FFF2-40B4-BE49-F238E27FC236}">
                <a16:creationId xmlns:a16="http://schemas.microsoft.com/office/drawing/2014/main" id="{79DAA59D-49FD-4139-A7E5-50859F2A2027}"/>
              </a:ext>
            </a:extLst>
          </p:cNvPr>
          <p:cNvSpPr>
            <a:spLocks noGrp="1" noChangeArrowheads="1"/>
          </p:cNvSpPr>
          <p:nvPr>
            <p:ph type="body" idx="1"/>
          </p:nvPr>
        </p:nvSpPr>
        <p:spPr bwMode="auto">
          <a:xfrm>
            <a:off x="457200" y="1200150"/>
            <a:ext cx="8229600" cy="2938463"/>
          </a:xfrm>
          <a:extLst>
            <a:ext uri="{909E8E84-426E-40dd-AFC4-6F175D3DCCD1}"/>
            <a:ext uri="{91240B29-F687-4f45-9708-019B960494DF}"/>
            <a:ext uri="{AF507438-7753-43e0-B8FC-AC1667EBCBE1}"/>
            <a:ext uri="{FAA26D3D-D897-4be2-8F04-BA451C77F1D7}"/>
          </a:extLst>
        </p:spPr>
        <p:txBody>
          <a:bodyPr wrap="square" numCol="1" anchor="t" anchorCtr="0" compatLnSpc="1">
            <a:prstTxWarp prst="textNoShape">
              <a:avLst/>
            </a:prstTxWarp>
          </a:bodyPr>
          <a:lstStyle/>
          <a:p>
            <a:pPr algn="l" eaLnBrk="1" hangingPunct="1">
              <a:buFont typeface="Arial" panose="020B0604020202020204" pitchFamily="34" charset="0"/>
              <a:buChar char="•"/>
              <a:defRPr/>
            </a:pPr>
            <a:r>
              <a:rPr lang="en-US" dirty="0">
                <a:solidFill>
                  <a:schemeClr val="tx1"/>
                </a:solidFill>
                <a:ea typeface="+mn-ea"/>
                <a:cs typeface="+mn-cs"/>
              </a:rPr>
              <a:t>Free</a:t>
            </a:r>
          </a:p>
          <a:p>
            <a:pPr algn="l" eaLnBrk="1" hangingPunct="1">
              <a:buFont typeface="Arial" panose="020B0604020202020204" pitchFamily="34" charset="0"/>
              <a:buChar char="•"/>
              <a:defRPr/>
            </a:pPr>
            <a:r>
              <a:rPr lang="en-US" dirty="0">
                <a:solidFill>
                  <a:schemeClr val="tx1"/>
                </a:solidFill>
                <a:ea typeface="+mn-ea"/>
                <a:cs typeface="+mn-cs"/>
              </a:rPr>
              <a:t>Save articles</a:t>
            </a:r>
          </a:p>
          <a:p>
            <a:pPr algn="l" eaLnBrk="1" hangingPunct="1">
              <a:buFont typeface="Arial" panose="020B0604020202020204" pitchFamily="34" charset="0"/>
              <a:buChar char="•"/>
              <a:defRPr/>
            </a:pPr>
            <a:r>
              <a:rPr lang="en-US" dirty="0">
                <a:solidFill>
                  <a:schemeClr val="tx1"/>
                </a:solidFill>
                <a:ea typeface="+mn-ea"/>
                <a:cs typeface="+mn-cs"/>
              </a:rPr>
              <a:t>Create folders to sort saved articles</a:t>
            </a:r>
          </a:p>
          <a:p>
            <a:pPr algn="l" eaLnBrk="1" hangingPunct="1">
              <a:buFont typeface="Arial" panose="020B0604020202020204" pitchFamily="34" charset="0"/>
              <a:buChar char="•"/>
              <a:defRPr/>
            </a:pPr>
            <a:r>
              <a:rPr lang="en-US" dirty="0">
                <a:solidFill>
                  <a:schemeClr val="tx1"/>
                </a:solidFill>
                <a:ea typeface="+mn-ea"/>
                <a:cs typeface="+mn-cs"/>
              </a:rPr>
              <a:t>Save searches</a:t>
            </a:r>
          </a:p>
          <a:p>
            <a:pPr algn="l" eaLnBrk="1" hangingPunct="1">
              <a:buFont typeface="Arial" panose="020B0604020202020204" pitchFamily="34" charset="0"/>
              <a:buChar char="•"/>
              <a:defRPr/>
            </a:pPr>
            <a:r>
              <a:rPr lang="en-US" dirty="0">
                <a:solidFill>
                  <a:schemeClr val="tx1"/>
                </a:solidFill>
                <a:ea typeface="+mn-ea"/>
                <a:cs typeface="+mn-cs"/>
              </a:rPr>
              <a:t>Subscribe to journal updates</a:t>
            </a:r>
          </a:p>
          <a:p>
            <a:pPr algn="l" eaLnBrk="1" hangingPunct="1">
              <a:buFont typeface="Arial" panose="020B0604020202020204" pitchFamily="34" charset="0"/>
              <a:buChar char="•"/>
              <a:defRPr/>
            </a:pPr>
            <a:r>
              <a:rPr lang="en-US" dirty="0">
                <a:solidFill>
                  <a:schemeClr val="tx1"/>
                </a:solidFill>
                <a:ea typeface="+mn-ea"/>
                <a:cs typeface="+mn-cs"/>
              </a:rPr>
              <a:t>Download EBSCO ebooks</a:t>
            </a:r>
          </a:p>
          <a:p>
            <a:pPr algn="l" eaLnBrk="1" hangingPunct="1">
              <a:buFont typeface="Arial" panose="020B0604020202020204" pitchFamily="34" charset="0"/>
              <a:buChar char="•"/>
              <a:defRPr/>
            </a:pPr>
            <a:endParaRPr lang="en-US" dirty="0">
              <a:ea typeface="+mn-ea"/>
              <a:cs typeface="+mn-cs"/>
            </a:endParaRPr>
          </a:p>
        </p:txBody>
      </p:sp>
      <p:pic>
        <p:nvPicPr>
          <p:cNvPr id="2" name="Picture 1">
            <a:extLst>
              <a:ext uri="{FF2B5EF4-FFF2-40B4-BE49-F238E27FC236}">
                <a16:creationId xmlns:a16="http://schemas.microsoft.com/office/drawing/2014/main" id="{B05CA6D6-64AD-42AE-AE99-3F1A162E1D35}"/>
              </a:ext>
            </a:extLst>
          </p:cNvPr>
          <p:cNvPicPr>
            <a:picLocks noChangeAspect="1"/>
          </p:cNvPicPr>
          <p:nvPr/>
        </p:nvPicPr>
        <p:blipFill>
          <a:blip r:embed="rId3"/>
          <a:stretch>
            <a:fillRect/>
          </a:stretch>
        </p:blipFill>
        <p:spPr>
          <a:xfrm>
            <a:off x="5388678" y="1200150"/>
            <a:ext cx="2846288" cy="838171"/>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D696-1F13-4B86-8B37-34434FF58A01}"/>
              </a:ext>
            </a:extLst>
          </p:cNvPr>
          <p:cNvSpPr>
            <a:spLocks noGrp="1"/>
          </p:cNvSpPr>
          <p:nvPr>
            <p:ph type="title"/>
          </p:nvPr>
        </p:nvSpPr>
        <p:spPr>
          <a:xfrm>
            <a:off x="634612" y="431025"/>
            <a:ext cx="7010400" cy="857250"/>
          </a:xfrm>
        </p:spPr>
        <p:txBody>
          <a:bodyPr/>
          <a:lstStyle/>
          <a:p>
            <a:r>
              <a:rPr lang="en-US" dirty="0"/>
              <a:t>Strategy: Keywords</a:t>
            </a:r>
          </a:p>
        </p:txBody>
      </p:sp>
      <p:sp>
        <p:nvSpPr>
          <p:cNvPr id="3" name="Content Placeholder 2">
            <a:extLst>
              <a:ext uri="{FF2B5EF4-FFF2-40B4-BE49-F238E27FC236}">
                <a16:creationId xmlns:a16="http://schemas.microsoft.com/office/drawing/2014/main" id="{7833D732-4CCD-450F-ABD4-3E11577C468F}"/>
              </a:ext>
            </a:extLst>
          </p:cNvPr>
          <p:cNvSpPr>
            <a:spLocks noGrp="1"/>
          </p:cNvSpPr>
          <p:nvPr>
            <p:ph idx="1"/>
          </p:nvPr>
        </p:nvSpPr>
        <p:spPr>
          <a:xfrm>
            <a:off x="1346006" y="1737186"/>
            <a:ext cx="6934200" cy="3086100"/>
          </a:xfrm>
        </p:spPr>
        <p:txBody>
          <a:bodyPr/>
          <a:lstStyle/>
          <a:p>
            <a:pPr algn="l">
              <a:buFont typeface="Arial" panose="020B0604020202020204" pitchFamily="34" charset="0"/>
              <a:buChar char="•"/>
            </a:pPr>
            <a:r>
              <a:rPr lang="en-US" dirty="0">
                <a:solidFill>
                  <a:schemeClr val="tx1"/>
                </a:solidFill>
              </a:rPr>
              <a:t>Collect keywords from:</a:t>
            </a:r>
          </a:p>
          <a:p>
            <a:pPr lvl="1" algn="l">
              <a:buFont typeface="Arial" panose="020B0604020202020204" pitchFamily="34" charset="0"/>
              <a:buChar char="•"/>
            </a:pPr>
            <a:r>
              <a:rPr lang="en-US" dirty="0">
                <a:solidFill>
                  <a:schemeClr val="tx1"/>
                </a:solidFill>
              </a:rPr>
              <a:t>Abstract</a:t>
            </a:r>
          </a:p>
          <a:p>
            <a:pPr lvl="1" algn="l">
              <a:buFont typeface="Arial" panose="020B0604020202020204" pitchFamily="34" charset="0"/>
              <a:buChar char="•"/>
            </a:pPr>
            <a:r>
              <a:rPr lang="en-US" dirty="0">
                <a:solidFill>
                  <a:schemeClr val="tx1"/>
                </a:solidFill>
              </a:rPr>
              <a:t>Key words at end of abstract section</a:t>
            </a:r>
          </a:p>
          <a:p>
            <a:pPr lvl="1" algn="l">
              <a:buFont typeface="Arial" panose="020B0604020202020204" pitchFamily="34" charset="0"/>
              <a:buChar char="•"/>
            </a:pPr>
            <a:r>
              <a:rPr lang="en-US" dirty="0">
                <a:solidFill>
                  <a:schemeClr val="tx1"/>
                </a:solidFill>
              </a:rPr>
              <a:t>Subject terms on record page</a:t>
            </a:r>
          </a:p>
          <a:p>
            <a:pPr algn="l">
              <a:buFont typeface="Arial" panose="020B0604020202020204" pitchFamily="34" charset="0"/>
              <a:buChar char="•"/>
            </a:pPr>
            <a:endParaRPr lang="en-US" dirty="0"/>
          </a:p>
        </p:txBody>
      </p:sp>
    </p:spTree>
    <p:extLst>
      <p:ext uri="{BB962C8B-B14F-4D97-AF65-F5344CB8AC3E}">
        <p14:creationId xmlns:p14="http://schemas.microsoft.com/office/powerpoint/2010/main" val="31994209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30FFD0-B113-4A23-8A29-73D1EDDE7981}"/>
              </a:ext>
            </a:extLst>
          </p:cNvPr>
          <p:cNvPicPr>
            <a:picLocks noChangeAspect="1"/>
          </p:cNvPicPr>
          <p:nvPr/>
        </p:nvPicPr>
        <p:blipFill rotWithShape="1">
          <a:blip r:embed="rId2"/>
          <a:srcRect t="6829"/>
          <a:stretch/>
        </p:blipFill>
        <p:spPr>
          <a:xfrm>
            <a:off x="0" y="931959"/>
            <a:ext cx="9144000" cy="4158505"/>
          </a:xfrm>
          <a:prstGeom prst="rect">
            <a:avLst/>
          </a:prstGeom>
        </p:spPr>
      </p:pic>
      <p:sp>
        <p:nvSpPr>
          <p:cNvPr id="3" name="TextBox 2">
            <a:extLst>
              <a:ext uri="{FF2B5EF4-FFF2-40B4-BE49-F238E27FC236}">
                <a16:creationId xmlns:a16="http://schemas.microsoft.com/office/drawing/2014/main" id="{9CD75724-56CA-42DE-8698-32C444A86626}"/>
              </a:ext>
            </a:extLst>
          </p:cNvPr>
          <p:cNvSpPr txBox="1"/>
          <p:nvPr/>
        </p:nvSpPr>
        <p:spPr>
          <a:xfrm>
            <a:off x="1" y="258265"/>
            <a:ext cx="9004396" cy="461665"/>
          </a:xfrm>
          <a:prstGeom prst="rect">
            <a:avLst/>
          </a:prstGeom>
          <a:noFill/>
        </p:spPr>
        <p:txBody>
          <a:bodyPr wrap="square" rtlCol="0">
            <a:spAutoFit/>
          </a:bodyPr>
          <a:lstStyle/>
          <a:p>
            <a:r>
              <a:rPr lang="en-US" dirty="0"/>
              <a:t>Use subject terms and author-supplied keywords to improve your search</a:t>
            </a:r>
          </a:p>
        </p:txBody>
      </p:sp>
    </p:spTree>
    <p:extLst>
      <p:ext uri="{BB962C8B-B14F-4D97-AF65-F5344CB8AC3E}">
        <p14:creationId xmlns:p14="http://schemas.microsoft.com/office/powerpoint/2010/main" val="490540837"/>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E2CFF5-A335-4910-8610-ADB22EE9967D}"/>
              </a:ext>
            </a:extLst>
          </p:cNvPr>
          <p:cNvPicPr>
            <a:picLocks noChangeAspect="1"/>
          </p:cNvPicPr>
          <p:nvPr/>
        </p:nvPicPr>
        <p:blipFill>
          <a:blip r:embed="rId2"/>
          <a:stretch>
            <a:fillRect/>
          </a:stretch>
        </p:blipFill>
        <p:spPr>
          <a:xfrm>
            <a:off x="0" y="589343"/>
            <a:ext cx="9144000" cy="3964813"/>
          </a:xfrm>
          <a:prstGeom prst="rect">
            <a:avLst/>
          </a:prstGeom>
        </p:spPr>
      </p:pic>
      <p:sp>
        <p:nvSpPr>
          <p:cNvPr id="4" name="TextBox 3">
            <a:extLst>
              <a:ext uri="{FF2B5EF4-FFF2-40B4-BE49-F238E27FC236}">
                <a16:creationId xmlns:a16="http://schemas.microsoft.com/office/drawing/2014/main" id="{28004656-A88F-421B-8EFB-CE898B83C14C}"/>
              </a:ext>
            </a:extLst>
          </p:cNvPr>
          <p:cNvSpPr txBox="1"/>
          <p:nvPr/>
        </p:nvSpPr>
        <p:spPr>
          <a:xfrm>
            <a:off x="-69801" y="69801"/>
            <a:ext cx="9004396" cy="461665"/>
          </a:xfrm>
          <a:prstGeom prst="rect">
            <a:avLst/>
          </a:prstGeom>
          <a:noFill/>
        </p:spPr>
        <p:txBody>
          <a:bodyPr wrap="square" rtlCol="0">
            <a:spAutoFit/>
          </a:bodyPr>
          <a:lstStyle/>
          <a:p>
            <a:r>
              <a:rPr lang="en-US" dirty="0"/>
              <a:t>Use Full-Text Finder to link to items in other databases </a:t>
            </a:r>
          </a:p>
        </p:txBody>
      </p:sp>
      <p:sp>
        <p:nvSpPr>
          <p:cNvPr id="6" name="Rectangle: Rounded Corners 5">
            <a:extLst>
              <a:ext uri="{FF2B5EF4-FFF2-40B4-BE49-F238E27FC236}">
                <a16:creationId xmlns:a16="http://schemas.microsoft.com/office/drawing/2014/main" id="{F3450D5D-9112-4A01-945B-D7026CC8C77B}"/>
              </a:ext>
            </a:extLst>
          </p:cNvPr>
          <p:cNvSpPr/>
          <p:nvPr/>
        </p:nvSpPr>
        <p:spPr>
          <a:xfrm>
            <a:off x="704995" y="3929826"/>
            <a:ext cx="1472813" cy="5374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61A8629-28AD-42AC-8F2E-0F018F59EBA7}"/>
              </a:ext>
            </a:extLst>
          </p:cNvPr>
          <p:cNvPicPr>
            <a:picLocks noChangeAspect="1"/>
          </p:cNvPicPr>
          <p:nvPr/>
        </p:nvPicPr>
        <p:blipFill>
          <a:blip r:embed="rId3"/>
          <a:stretch>
            <a:fillRect/>
          </a:stretch>
        </p:blipFill>
        <p:spPr>
          <a:xfrm>
            <a:off x="5069007" y="2100941"/>
            <a:ext cx="3131566" cy="2453215"/>
          </a:xfrm>
          <a:prstGeom prst="rect">
            <a:avLst/>
          </a:prstGeom>
          <a:ln w="19050">
            <a:solidFill>
              <a:schemeClr val="accent1">
                <a:shade val="50000"/>
              </a:schemeClr>
            </a:solidFill>
          </a:ln>
          <a:effectLst>
            <a:innerShdw blurRad="63500" dist="50800" dir="13500000">
              <a:prstClr val="black">
                <a:alpha val="50000"/>
              </a:prstClr>
            </a:innerShdw>
          </a:effectLst>
        </p:spPr>
      </p:pic>
      <p:sp>
        <p:nvSpPr>
          <p:cNvPr id="9" name="Arrow: Left-Right 8">
            <a:extLst>
              <a:ext uri="{FF2B5EF4-FFF2-40B4-BE49-F238E27FC236}">
                <a16:creationId xmlns:a16="http://schemas.microsoft.com/office/drawing/2014/main" id="{F60F9BA8-10E0-47A1-9718-C0D7A27DB5E8}"/>
              </a:ext>
            </a:extLst>
          </p:cNvPr>
          <p:cNvSpPr/>
          <p:nvPr/>
        </p:nvSpPr>
        <p:spPr>
          <a:xfrm>
            <a:off x="2177808" y="4087061"/>
            <a:ext cx="3209924" cy="2599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1310151-6012-4681-B621-BBA6F15FD06C}"/>
              </a:ext>
            </a:extLst>
          </p:cNvPr>
          <p:cNvSpPr txBox="1"/>
          <p:nvPr/>
        </p:nvSpPr>
        <p:spPr>
          <a:xfrm>
            <a:off x="5069007" y="4612033"/>
            <a:ext cx="3946331" cy="369332"/>
          </a:xfrm>
          <a:prstGeom prst="rect">
            <a:avLst/>
          </a:prstGeom>
          <a:noFill/>
        </p:spPr>
        <p:txBody>
          <a:bodyPr wrap="square" rtlCol="0">
            <a:spAutoFit/>
          </a:bodyPr>
          <a:lstStyle/>
          <a:p>
            <a:r>
              <a:rPr lang="en-US" sz="1800" dirty="0"/>
              <a:t>Results will open in a new tab.</a:t>
            </a:r>
          </a:p>
        </p:txBody>
      </p:sp>
    </p:spTree>
    <p:extLst>
      <p:ext uri="{BB962C8B-B14F-4D97-AF65-F5344CB8AC3E}">
        <p14:creationId xmlns:p14="http://schemas.microsoft.com/office/powerpoint/2010/main" val="3547607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E2CFF5-A335-4910-8610-ADB22EE9967D}"/>
              </a:ext>
            </a:extLst>
          </p:cNvPr>
          <p:cNvPicPr>
            <a:picLocks noChangeAspect="1"/>
          </p:cNvPicPr>
          <p:nvPr/>
        </p:nvPicPr>
        <p:blipFill>
          <a:blip r:embed="rId2"/>
          <a:stretch>
            <a:fillRect/>
          </a:stretch>
        </p:blipFill>
        <p:spPr>
          <a:xfrm>
            <a:off x="0" y="589343"/>
            <a:ext cx="9144000" cy="3964813"/>
          </a:xfrm>
          <a:prstGeom prst="rect">
            <a:avLst/>
          </a:prstGeom>
        </p:spPr>
      </p:pic>
      <p:sp>
        <p:nvSpPr>
          <p:cNvPr id="4" name="TextBox 3">
            <a:extLst>
              <a:ext uri="{FF2B5EF4-FFF2-40B4-BE49-F238E27FC236}">
                <a16:creationId xmlns:a16="http://schemas.microsoft.com/office/drawing/2014/main" id="{28004656-A88F-421B-8EFB-CE898B83C14C}"/>
              </a:ext>
            </a:extLst>
          </p:cNvPr>
          <p:cNvSpPr txBox="1"/>
          <p:nvPr/>
        </p:nvSpPr>
        <p:spPr>
          <a:xfrm>
            <a:off x="-69801" y="69801"/>
            <a:ext cx="9004396" cy="461665"/>
          </a:xfrm>
          <a:prstGeom prst="rect">
            <a:avLst/>
          </a:prstGeom>
          <a:noFill/>
        </p:spPr>
        <p:txBody>
          <a:bodyPr wrap="square" rtlCol="0">
            <a:spAutoFit/>
          </a:bodyPr>
          <a:lstStyle/>
          <a:p>
            <a:r>
              <a:rPr lang="en-US" dirty="0"/>
              <a:t>Use Request through Interlibrary Loan to request items not available</a:t>
            </a:r>
          </a:p>
        </p:txBody>
      </p:sp>
      <p:sp>
        <p:nvSpPr>
          <p:cNvPr id="6" name="Rectangle: Rounded Corners 5">
            <a:extLst>
              <a:ext uri="{FF2B5EF4-FFF2-40B4-BE49-F238E27FC236}">
                <a16:creationId xmlns:a16="http://schemas.microsoft.com/office/drawing/2014/main" id="{F3450D5D-9112-4A01-945B-D7026CC8C77B}"/>
              </a:ext>
            </a:extLst>
          </p:cNvPr>
          <p:cNvSpPr/>
          <p:nvPr/>
        </p:nvSpPr>
        <p:spPr>
          <a:xfrm>
            <a:off x="943427" y="1636569"/>
            <a:ext cx="1836059" cy="4643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F60F9BA8-10E0-47A1-9718-C0D7A27DB5E8}"/>
              </a:ext>
            </a:extLst>
          </p:cNvPr>
          <p:cNvSpPr/>
          <p:nvPr/>
        </p:nvSpPr>
        <p:spPr>
          <a:xfrm rot="704558">
            <a:off x="2751819" y="1970957"/>
            <a:ext cx="1421038" cy="2569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1310151-6012-4681-B621-BBA6F15FD06C}"/>
              </a:ext>
            </a:extLst>
          </p:cNvPr>
          <p:cNvSpPr txBox="1"/>
          <p:nvPr/>
        </p:nvSpPr>
        <p:spPr>
          <a:xfrm>
            <a:off x="126892" y="4774168"/>
            <a:ext cx="4057246" cy="369332"/>
          </a:xfrm>
          <a:prstGeom prst="rect">
            <a:avLst/>
          </a:prstGeom>
          <a:noFill/>
        </p:spPr>
        <p:txBody>
          <a:bodyPr wrap="square" rtlCol="0">
            <a:spAutoFit/>
          </a:bodyPr>
          <a:lstStyle/>
          <a:p>
            <a:r>
              <a:rPr lang="en-US" sz="1800" dirty="0"/>
              <a:t>Confirm your request details and submit!</a:t>
            </a:r>
          </a:p>
        </p:txBody>
      </p:sp>
      <p:pic>
        <p:nvPicPr>
          <p:cNvPr id="5" name="Picture 4">
            <a:extLst>
              <a:ext uri="{FF2B5EF4-FFF2-40B4-BE49-F238E27FC236}">
                <a16:creationId xmlns:a16="http://schemas.microsoft.com/office/drawing/2014/main" id="{A73A2A57-E9B7-4D79-BCAD-B8848D7ACD6D}"/>
              </a:ext>
            </a:extLst>
          </p:cNvPr>
          <p:cNvPicPr>
            <a:picLocks noChangeAspect="1"/>
          </p:cNvPicPr>
          <p:nvPr/>
        </p:nvPicPr>
        <p:blipFill>
          <a:blip r:embed="rId3"/>
          <a:stretch>
            <a:fillRect/>
          </a:stretch>
        </p:blipFill>
        <p:spPr>
          <a:xfrm>
            <a:off x="4184138" y="1499423"/>
            <a:ext cx="6943725" cy="4076700"/>
          </a:xfrm>
          <a:prstGeom prst="rect">
            <a:avLst/>
          </a:prstGeom>
          <a:ln w="15875">
            <a:solidFill>
              <a:schemeClr val="accent1">
                <a:shade val="50000"/>
              </a:schemeClr>
            </a:solidFill>
          </a:ln>
          <a:effectLst>
            <a:innerShdw blurRad="63500" dist="50800" dir="13500000">
              <a:prstClr val="black">
                <a:alpha val="50000"/>
              </a:prstClr>
            </a:innerShdw>
          </a:effectLst>
        </p:spPr>
      </p:pic>
    </p:spTree>
    <p:extLst>
      <p:ext uri="{BB962C8B-B14F-4D97-AF65-F5344CB8AC3E}">
        <p14:creationId xmlns:p14="http://schemas.microsoft.com/office/powerpoint/2010/main" val="17174216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72916-4C36-4C54-83A5-A3E749CF7AF0}"/>
              </a:ext>
            </a:extLst>
          </p:cNvPr>
          <p:cNvSpPr>
            <a:spLocks noGrp="1"/>
          </p:cNvSpPr>
          <p:nvPr>
            <p:ph type="title"/>
          </p:nvPr>
        </p:nvSpPr>
        <p:spPr>
          <a:xfrm>
            <a:off x="152400" y="228600"/>
            <a:ext cx="8763000" cy="857250"/>
          </a:xfrm>
        </p:spPr>
        <p:txBody>
          <a:bodyPr/>
          <a:lstStyle/>
          <a:p>
            <a:r>
              <a:rPr lang="en-US"/>
              <a:t>Library Services for Grad Students</a:t>
            </a:r>
          </a:p>
        </p:txBody>
      </p:sp>
      <p:sp>
        <p:nvSpPr>
          <p:cNvPr id="3" name="Content Placeholder 2">
            <a:extLst>
              <a:ext uri="{FF2B5EF4-FFF2-40B4-BE49-F238E27FC236}">
                <a16:creationId xmlns:a16="http://schemas.microsoft.com/office/drawing/2014/main" id="{8D372D51-154F-40BC-A5FA-07BA67ED6294}"/>
              </a:ext>
            </a:extLst>
          </p:cNvPr>
          <p:cNvSpPr>
            <a:spLocks noGrp="1"/>
          </p:cNvSpPr>
          <p:nvPr>
            <p:ph idx="1"/>
          </p:nvPr>
        </p:nvSpPr>
        <p:spPr>
          <a:xfrm>
            <a:off x="152400" y="1485900"/>
            <a:ext cx="8763000" cy="2457450"/>
          </a:xfrm>
        </p:spPr>
        <p:txBody>
          <a:bodyPr/>
          <a:lstStyle/>
          <a:p>
            <a:r>
              <a:rPr lang="en-US" dirty="0">
                <a:solidFill>
                  <a:schemeClr val="bg2">
                    <a:lumMod val="50000"/>
                  </a:schemeClr>
                </a:solidFill>
              </a:rPr>
              <a:t>Interlibrary loan </a:t>
            </a:r>
          </a:p>
          <a:p>
            <a:r>
              <a:rPr lang="en-US" dirty="0">
                <a:solidFill>
                  <a:schemeClr val="bg2">
                    <a:lumMod val="50000"/>
                  </a:schemeClr>
                </a:solidFill>
              </a:rPr>
              <a:t>Research assistance</a:t>
            </a:r>
          </a:p>
          <a:p>
            <a:r>
              <a:rPr lang="en-US" dirty="0">
                <a:solidFill>
                  <a:schemeClr val="bg2">
                    <a:lumMod val="50000"/>
                  </a:schemeClr>
                </a:solidFill>
              </a:rPr>
              <a:t>APA assistance</a:t>
            </a:r>
          </a:p>
        </p:txBody>
      </p:sp>
      <p:pic>
        <p:nvPicPr>
          <p:cNvPr id="5" name="Graphic 4" descr="Telephone">
            <a:extLst>
              <a:ext uri="{FF2B5EF4-FFF2-40B4-BE49-F238E27FC236}">
                <a16:creationId xmlns:a16="http://schemas.microsoft.com/office/drawing/2014/main" id="{18E8C266-21E3-48B0-93A9-B8F0BF5E94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37358" y="1085850"/>
            <a:ext cx="914400" cy="914400"/>
          </a:xfrm>
          <a:prstGeom prst="rect">
            <a:avLst/>
          </a:prstGeom>
        </p:spPr>
      </p:pic>
      <p:pic>
        <p:nvPicPr>
          <p:cNvPr id="7" name="Graphic 6" descr="Email">
            <a:extLst>
              <a:ext uri="{FF2B5EF4-FFF2-40B4-BE49-F238E27FC236}">
                <a16:creationId xmlns:a16="http://schemas.microsoft.com/office/drawing/2014/main" id="{45E266A3-7E44-400B-99D0-DDB8AE96D8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43889" y="2121870"/>
            <a:ext cx="914400" cy="914400"/>
          </a:xfrm>
          <a:prstGeom prst="rect">
            <a:avLst/>
          </a:prstGeom>
        </p:spPr>
      </p:pic>
      <p:pic>
        <p:nvPicPr>
          <p:cNvPr id="9" name="Graphic 8" descr="User">
            <a:extLst>
              <a:ext uri="{FF2B5EF4-FFF2-40B4-BE49-F238E27FC236}">
                <a16:creationId xmlns:a16="http://schemas.microsoft.com/office/drawing/2014/main" id="{FB9829D1-A69D-4913-8F9A-1FEC5D479A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37358" y="3243512"/>
            <a:ext cx="914400" cy="914400"/>
          </a:xfrm>
          <a:prstGeom prst="rect">
            <a:avLst/>
          </a:prstGeom>
        </p:spPr>
      </p:pic>
      <p:sp>
        <p:nvSpPr>
          <p:cNvPr id="10" name="TextBox 9">
            <a:extLst>
              <a:ext uri="{FF2B5EF4-FFF2-40B4-BE49-F238E27FC236}">
                <a16:creationId xmlns:a16="http://schemas.microsoft.com/office/drawing/2014/main" id="{7C6EB95A-A240-4C29-ADB7-46ED2C4F5AE5}"/>
              </a:ext>
            </a:extLst>
          </p:cNvPr>
          <p:cNvSpPr txBox="1"/>
          <p:nvPr/>
        </p:nvSpPr>
        <p:spPr>
          <a:xfrm>
            <a:off x="5486400" y="1358384"/>
            <a:ext cx="1778051" cy="369332"/>
          </a:xfrm>
          <a:prstGeom prst="rect">
            <a:avLst/>
          </a:prstGeom>
          <a:noFill/>
        </p:spPr>
        <p:txBody>
          <a:bodyPr wrap="none" rtlCol="0">
            <a:spAutoFit/>
          </a:bodyPr>
          <a:lstStyle/>
          <a:p>
            <a:r>
              <a:rPr lang="en-US" sz="1800">
                <a:latin typeface="+mn-lt"/>
              </a:rPr>
              <a:t>(717) 901-5188</a:t>
            </a:r>
          </a:p>
        </p:txBody>
      </p:sp>
      <p:sp>
        <p:nvSpPr>
          <p:cNvPr id="11" name="TextBox 10">
            <a:extLst>
              <a:ext uri="{FF2B5EF4-FFF2-40B4-BE49-F238E27FC236}">
                <a16:creationId xmlns:a16="http://schemas.microsoft.com/office/drawing/2014/main" id="{9A31DDBE-7F93-4F00-80FD-CB58235E4E74}"/>
              </a:ext>
            </a:extLst>
          </p:cNvPr>
          <p:cNvSpPr txBox="1"/>
          <p:nvPr/>
        </p:nvSpPr>
        <p:spPr>
          <a:xfrm>
            <a:off x="5486400" y="2394404"/>
            <a:ext cx="2890535" cy="369332"/>
          </a:xfrm>
          <a:prstGeom prst="rect">
            <a:avLst/>
          </a:prstGeom>
          <a:noFill/>
        </p:spPr>
        <p:txBody>
          <a:bodyPr wrap="none" rtlCol="0">
            <a:spAutoFit/>
          </a:bodyPr>
          <a:lstStyle/>
          <a:p>
            <a:r>
              <a:rPr lang="en-US" sz="1800">
                <a:latin typeface="+mn-lt"/>
              </a:rPr>
              <a:t>Library@HarrisburgU.edu</a:t>
            </a:r>
          </a:p>
        </p:txBody>
      </p:sp>
      <p:sp>
        <p:nvSpPr>
          <p:cNvPr id="12" name="TextBox 11">
            <a:extLst>
              <a:ext uri="{FF2B5EF4-FFF2-40B4-BE49-F238E27FC236}">
                <a16:creationId xmlns:a16="http://schemas.microsoft.com/office/drawing/2014/main" id="{3CC53DF4-29CD-4076-952F-B1D368336692}"/>
              </a:ext>
            </a:extLst>
          </p:cNvPr>
          <p:cNvSpPr txBox="1"/>
          <p:nvPr/>
        </p:nvSpPr>
        <p:spPr>
          <a:xfrm>
            <a:off x="5051189" y="3212488"/>
            <a:ext cx="3539752" cy="923330"/>
          </a:xfrm>
          <a:prstGeom prst="rect">
            <a:avLst/>
          </a:prstGeom>
          <a:noFill/>
        </p:spPr>
        <p:txBody>
          <a:bodyPr wrap="none" rtlCol="0">
            <a:spAutoFit/>
          </a:bodyPr>
          <a:lstStyle/>
          <a:p>
            <a:pPr algn="ctr"/>
            <a:r>
              <a:rPr lang="en-US" sz="1800" dirty="0">
                <a:latin typeface="+mn-lt"/>
              </a:rPr>
              <a:t>Chat Online</a:t>
            </a:r>
            <a:endParaRPr lang="en-US" sz="1200" dirty="0">
              <a:latin typeface="+mn-lt"/>
            </a:endParaRPr>
          </a:p>
          <a:p>
            <a:pPr algn="ctr"/>
            <a:r>
              <a:rPr lang="en-US" sz="1800" dirty="0">
                <a:latin typeface="+mn-lt"/>
                <a:hlinkClick r:id="rId8">
                  <a:extLst>
                    <a:ext uri="{A12FA001-AC4F-418D-AE19-62706E023703}">
                      <ahyp:hlinkClr xmlns:ahyp="http://schemas.microsoft.com/office/drawing/2018/hyperlinkcolor" val="tx"/>
                    </a:ext>
                  </a:extLst>
                </a:hlinkClick>
              </a:rPr>
              <a:t>https://library.harrisburgu.edu</a:t>
            </a:r>
            <a:r>
              <a:rPr lang="en-US" sz="1800" dirty="0">
                <a:latin typeface="+mn-lt"/>
              </a:rPr>
              <a:t> </a:t>
            </a:r>
          </a:p>
          <a:p>
            <a:pPr algn="ctr"/>
            <a:endParaRPr lang="en-US" sz="1800" dirty="0">
              <a:latin typeface="+mn-lt"/>
            </a:endParaRPr>
          </a:p>
        </p:txBody>
      </p:sp>
    </p:spTree>
    <p:extLst>
      <p:ext uri="{BB962C8B-B14F-4D97-AF65-F5344CB8AC3E}">
        <p14:creationId xmlns:p14="http://schemas.microsoft.com/office/powerpoint/2010/main" val="4138895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A7F74EDF-E05C-41D6-AB77-80ADFE697DBE}"/>
              </a:ext>
            </a:extLst>
          </p:cNvPr>
          <p:cNvSpPr>
            <a:spLocks noGrp="1" noChangeArrowheads="1"/>
          </p:cNvSpPr>
          <p:nvPr>
            <p:ph type="title"/>
          </p:nvPr>
        </p:nvSpPr>
        <p:spPr bwMode="auto">
          <a:xfrm>
            <a:off x="457200" y="206375"/>
            <a:ext cx="8229600"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Writing Services</a:t>
            </a:r>
          </a:p>
        </p:txBody>
      </p:sp>
      <p:sp>
        <p:nvSpPr>
          <p:cNvPr id="24579" name="Content Placeholder 2">
            <a:extLst>
              <a:ext uri="{FF2B5EF4-FFF2-40B4-BE49-F238E27FC236}">
                <a16:creationId xmlns:a16="http://schemas.microsoft.com/office/drawing/2014/main" id="{BC062941-E6E7-4AD2-9F86-44AD3BF03835}"/>
              </a:ext>
            </a:extLst>
          </p:cNvPr>
          <p:cNvSpPr>
            <a:spLocks noGrp="1" noChangeArrowheads="1"/>
          </p:cNvSpPr>
          <p:nvPr>
            <p:ph idx="1"/>
          </p:nvPr>
        </p:nvSpPr>
        <p:spPr bwMode="auto">
          <a:xfrm>
            <a:off x="476250" y="1143000"/>
            <a:ext cx="3513138" cy="682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lgn="ctr">
              <a:buNone/>
            </a:pPr>
            <a:r>
              <a:rPr lang="en-US" altLang="en-US" sz="3200">
                <a:solidFill>
                  <a:schemeClr val="bg2">
                    <a:lumMod val="50000"/>
                  </a:schemeClr>
                </a:solidFill>
              </a:rPr>
              <a:t>Writing Lab</a:t>
            </a:r>
          </a:p>
        </p:txBody>
      </p:sp>
      <p:sp>
        <p:nvSpPr>
          <p:cNvPr id="24580" name="TextBox 1">
            <a:extLst>
              <a:ext uri="{FF2B5EF4-FFF2-40B4-BE49-F238E27FC236}">
                <a16:creationId xmlns:a16="http://schemas.microsoft.com/office/drawing/2014/main" id="{FEDF3849-9C33-4EE4-91E6-7BD139C84977}"/>
              </a:ext>
            </a:extLst>
          </p:cNvPr>
          <p:cNvSpPr txBox="1">
            <a:spLocks noChangeArrowheads="1"/>
          </p:cNvSpPr>
          <p:nvPr/>
        </p:nvSpPr>
        <p:spPr bwMode="auto">
          <a:xfrm>
            <a:off x="457200" y="1820863"/>
            <a:ext cx="352742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en-US" sz="2000">
                <a:latin typeface="+mn-lt"/>
              </a:rPr>
              <a:t>Writing help via email is available! </a:t>
            </a:r>
          </a:p>
          <a:p>
            <a:pPr algn="ctr"/>
            <a:endParaRPr lang="en-US" altLang="en-US" sz="2000">
              <a:latin typeface="+mn-lt"/>
            </a:endParaRPr>
          </a:p>
          <a:p>
            <a:pPr algn="ctr"/>
            <a:r>
              <a:rPr lang="en-US" altLang="en-US" sz="2000">
                <a:latin typeface="+mn-lt"/>
              </a:rPr>
              <a:t>Contact:</a:t>
            </a:r>
          </a:p>
          <a:p>
            <a:pPr algn="ctr"/>
            <a:r>
              <a:rPr lang="en-US" altLang="en-US" sz="2000">
                <a:solidFill>
                  <a:srgbClr val="96873A"/>
                </a:solidFill>
                <a:latin typeface="+mn-lt"/>
              </a:rPr>
              <a:t>Tutoring@HarrisburgU.edu </a:t>
            </a:r>
          </a:p>
        </p:txBody>
      </p:sp>
      <p:pic>
        <p:nvPicPr>
          <p:cNvPr id="24581" name="Picture 3" descr="A close up of a device&#10;&#10;Description generated with high confidence">
            <a:extLst>
              <a:ext uri="{FF2B5EF4-FFF2-40B4-BE49-F238E27FC236}">
                <a16:creationId xmlns:a16="http://schemas.microsoft.com/office/drawing/2014/main" id="{A87EDC1E-6BB4-4F45-9815-DABAC50C1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8813" y="1143000"/>
            <a:ext cx="4213225"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909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72916-4C36-4C54-83A5-A3E749CF7AF0}"/>
              </a:ext>
            </a:extLst>
          </p:cNvPr>
          <p:cNvSpPr>
            <a:spLocks noGrp="1"/>
          </p:cNvSpPr>
          <p:nvPr>
            <p:ph type="title"/>
          </p:nvPr>
        </p:nvSpPr>
        <p:spPr>
          <a:xfrm>
            <a:off x="153237" y="228600"/>
            <a:ext cx="8762163" cy="857250"/>
          </a:xfrm>
        </p:spPr>
        <p:txBody>
          <a:bodyPr/>
          <a:lstStyle/>
          <a:p>
            <a:r>
              <a:rPr lang="en-US" sz="3200"/>
              <a:t>How do I conduct research for a lit review?</a:t>
            </a:r>
          </a:p>
        </p:txBody>
      </p:sp>
      <p:sp>
        <p:nvSpPr>
          <p:cNvPr id="3" name="Content Placeholder 2">
            <a:extLst>
              <a:ext uri="{FF2B5EF4-FFF2-40B4-BE49-F238E27FC236}">
                <a16:creationId xmlns:a16="http://schemas.microsoft.com/office/drawing/2014/main" id="{8D372D51-154F-40BC-A5FA-07BA67ED6294}"/>
              </a:ext>
            </a:extLst>
          </p:cNvPr>
          <p:cNvSpPr>
            <a:spLocks noGrp="1"/>
          </p:cNvSpPr>
          <p:nvPr>
            <p:ph idx="1"/>
          </p:nvPr>
        </p:nvSpPr>
        <p:spPr>
          <a:xfrm>
            <a:off x="153237" y="1485900"/>
            <a:ext cx="8762163" cy="3086100"/>
          </a:xfrm>
        </p:spPr>
        <p:txBody>
          <a:bodyPr/>
          <a:lstStyle/>
          <a:p>
            <a:r>
              <a:rPr lang="en-US">
                <a:solidFill>
                  <a:schemeClr val="bg2">
                    <a:lumMod val="50000"/>
                  </a:schemeClr>
                </a:solidFill>
              </a:rPr>
              <a:t>Look for primary literature and foundational sources, including:</a:t>
            </a:r>
          </a:p>
          <a:p>
            <a:pPr lvl="1"/>
            <a:r>
              <a:rPr lang="en-US">
                <a:solidFill>
                  <a:schemeClr val="bg2">
                    <a:lumMod val="50000"/>
                  </a:schemeClr>
                </a:solidFill>
              </a:rPr>
              <a:t>Statistics</a:t>
            </a:r>
          </a:p>
          <a:p>
            <a:pPr lvl="1"/>
            <a:r>
              <a:rPr lang="en-US">
                <a:solidFill>
                  <a:schemeClr val="bg2">
                    <a:lumMod val="50000"/>
                  </a:schemeClr>
                </a:solidFill>
              </a:rPr>
              <a:t>Scientific studies</a:t>
            </a:r>
          </a:p>
          <a:p>
            <a:pPr lvl="1"/>
            <a:r>
              <a:rPr lang="en-US">
                <a:solidFill>
                  <a:schemeClr val="bg2">
                    <a:lumMod val="50000"/>
                  </a:schemeClr>
                </a:solidFill>
              </a:rPr>
              <a:t>Case studies</a:t>
            </a:r>
          </a:p>
          <a:p>
            <a:pPr lvl="1"/>
            <a:r>
              <a:rPr lang="en-US">
                <a:solidFill>
                  <a:schemeClr val="bg2">
                    <a:lumMod val="50000"/>
                  </a:schemeClr>
                </a:solidFill>
              </a:rPr>
              <a:t>Reports</a:t>
            </a:r>
          </a:p>
          <a:p>
            <a:pPr lvl="1"/>
            <a:r>
              <a:rPr lang="en-US">
                <a:solidFill>
                  <a:schemeClr val="bg2">
                    <a:lumMod val="50000"/>
                  </a:schemeClr>
                </a:solidFill>
              </a:rPr>
              <a:t>Government documents</a:t>
            </a:r>
          </a:p>
          <a:p>
            <a:pPr lvl="1"/>
            <a:r>
              <a:rPr lang="en-US">
                <a:solidFill>
                  <a:schemeClr val="bg2">
                    <a:lumMod val="50000"/>
                  </a:schemeClr>
                </a:solidFill>
              </a:rPr>
              <a:t>Professional standards, policies, guidelines, or best practices</a:t>
            </a:r>
          </a:p>
        </p:txBody>
      </p:sp>
    </p:spTree>
    <p:extLst>
      <p:ext uri="{BB962C8B-B14F-4D97-AF65-F5344CB8AC3E}">
        <p14:creationId xmlns:p14="http://schemas.microsoft.com/office/powerpoint/2010/main" val="14812147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2104-A2AA-458F-96C0-602126829B31}"/>
              </a:ext>
            </a:extLst>
          </p:cNvPr>
          <p:cNvSpPr>
            <a:spLocks noGrp="1"/>
          </p:cNvSpPr>
          <p:nvPr>
            <p:ph type="title"/>
          </p:nvPr>
        </p:nvSpPr>
        <p:spPr>
          <a:xfrm>
            <a:off x="228600" y="228600"/>
            <a:ext cx="8686800" cy="857250"/>
          </a:xfrm>
        </p:spPr>
        <p:txBody>
          <a:bodyPr/>
          <a:lstStyle/>
          <a:p>
            <a:r>
              <a:rPr lang="en-US"/>
              <a:t>Questions?</a:t>
            </a:r>
          </a:p>
        </p:txBody>
      </p:sp>
      <p:pic>
        <p:nvPicPr>
          <p:cNvPr id="10" name="Picture 9">
            <a:extLst>
              <a:ext uri="{FF2B5EF4-FFF2-40B4-BE49-F238E27FC236}">
                <a16:creationId xmlns:a16="http://schemas.microsoft.com/office/drawing/2014/main" id="{B2269889-BDDD-4A91-8663-0BDB9B71CDA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98700" y="1085850"/>
            <a:ext cx="4546600" cy="3637280"/>
          </a:xfrm>
          <a:prstGeom prst="rect">
            <a:avLst/>
          </a:prstGeom>
          <a:ln>
            <a:noFill/>
          </a:ln>
          <a:effectLst>
            <a:softEdge rad="112500"/>
          </a:effectLst>
        </p:spPr>
      </p:pic>
    </p:spTree>
    <p:extLst>
      <p:ext uri="{BB962C8B-B14F-4D97-AF65-F5344CB8AC3E}">
        <p14:creationId xmlns:p14="http://schemas.microsoft.com/office/powerpoint/2010/main" val="34408438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3EC07-6EFC-442B-95E6-7ECBD224819C}"/>
              </a:ext>
            </a:extLst>
          </p:cNvPr>
          <p:cNvSpPr>
            <a:spLocks noGrp="1"/>
          </p:cNvSpPr>
          <p:nvPr>
            <p:ph type="title"/>
          </p:nvPr>
        </p:nvSpPr>
        <p:spPr>
          <a:xfrm>
            <a:off x="304800" y="228600"/>
            <a:ext cx="8610600" cy="857250"/>
          </a:xfrm>
        </p:spPr>
        <p:txBody>
          <a:bodyPr/>
          <a:lstStyle/>
          <a:p>
            <a:r>
              <a:rPr lang="en-US"/>
              <a:t>References</a:t>
            </a:r>
          </a:p>
        </p:txBody>
      </p:sp>
      <p:sp>
        <p:nvSpPr>
          <p:cNvPr id="3" name="Content Placeholder 2">
            <a:extLst>
              <a:ext uri="{FF2B5EF4-FFF2-40B4-BE49-F238E27FC236}">
                <a16:creationId xmlns:a16="http://schemas.microsoft.com/office/drawing/2014/main" id="{E86DFC8D-0E06-485F-9F51-336E11BF6098}"/>
              </a:ext>
            </a:extLst>
          </p:cNvPr>
          <p:cNvSpPr>
            <a:spLocks noGrp="1"/>
          </p:cNvSpPr>
          <p:nvPr>
            <p:ph idx="1"/>
          </p:nvPr>
        </p:nvSpPr>
        <p:spPr>
          <a:xfrm>
            <a:off x="304800" y="1485900"/>
            <a:ext cx="8610600" cy="3086100"/>
          </a:xfrm>
        </p:spPr>
        <p:txBody>
          <a:bodyPr/>
          <a:lstStyle/>
          <a:p>
            <a:pPr marL="228600" indent="-228600">
              <a:buNone/>
            </a:pPr>
            <a:r>
              <a:rPr lang="en-US" sz="1200">
                <a:solidFill>
                  <a:schemeClr val="bg2">
                    <a:lumMod val="50000"/>
                  </a:schemeClr>
                </a:solidFill>
              </a:rPr>
              <a:t>Australian Council for Educational Research. (2008). </a:t>
            </a:r>
            <a:r>
              <a:rPr lang="en-US" sz="1200" i="1">
                <a:solidFill>
                  <a:schemeClr val="bg2">
                    <a:lumMod val="50000"/>
                  </a:schemeClr>
                </a:solidFill>
              </a:rPr>
              <a:t>How libraries and librarians can support student engagement</a:t>
            </a:r>
            <a:r>
              <a:rPr lang="en-US" sz="1200">
                <a:solidFill>
                  <a:schemeClr val="bg2">
                    <a:lumMod val="50000"/>
                  </a:schemeClr>
                </a:solidFill>
              </a:rPr>
              <a:t>. Retrieved from https://www.acer.org/files/AUSSE_EG_Librarians.pdf</a:t>
            </a:r>
          </a:p>
          <a:p>
            <a:pPr marL="228600" indent="-228600">
              <a:buNone/>
            </a:pPr>
            <a:r>
              <a:rPr lang="en-US" sz="1200">
                <a:solidFill>
                  <a:schemeClr val="bg2">
                    <a:lumMod val="50000"/>
                  </a:schemeClr>
                </a:solidFill>
              </a:rPr>
              <a:t>Literature review. (2011). In P. Stokes, </a:t>
            </a:r>
            <a:r>
              <a:rPr lang="en-US" sz="1200" i="1">
                <a:solidFill>
                  <a:schemeClr val="bg2">
                    <a:lumMod val="50000"/>
                  </a:schemeClr>
                </a:solidFill>
              </a:rPr>
              <a:t>Palgrave Key concepts: Key concepts in business and management research methods. </a:t>
            </a:r>
            <a:r>
              <a:rPr lang="en-US" sz="1200">
                <a:solidFill>
                  <a:schemeClr val="bg2">
                    <a:lumMod val="50000"/>
                  </a:schemeClr>
                </a:solidFill>
              </a:rPr>
              <a:t>Basingstoke, UK: Macmillan Publishers Ltd. Retrieved from http://navigator-harrisburg.passhe.edu/login?url=https://search.credoreference.com/content/entry/macbamm/literature_review/0?institutionId=3314</a:t>
            </a:r>
          </a:p>
          <a:p>
            <a:pPr marL="228600" indent="-228600">
              <a:buNone/>
            </a:pPr>
            <a:r>
              <a:rPr lang="en-US" sz="1200">
                <a:solidFill>
                  <a:schemeClr val="bg2">
                    <a:lumMod val="50000"/>
                  </a:schemeClr>
                </a:solidFill>
              </a:rPr>
              <a:t>O’Kelly, M. (2015). </a:t>
            </a:r>
            <a:r>
              <a:rPr lang="en-US" sz="1200" i="1">
                <a:solidFill>
                  <a:schemeClr val="bg2">
                    <a:lumMod val="50000"/>
                  </a:schemeClr>
                </a:solidFill>
              </a:rPr>
              <a:t>Correlation between library instruction and student retention. </a:t>
            </a:r>
            <a:r>
              <a:rPr lang="en-US" sz="1200">
                <a:solidFill>
                  <a:schemeClr val="bg2">
                    <a:lumMod val="50000"/>
                  </a:schemeClr>
                </a:solidFill>
              </a:rPr>
              <a:t>Retrieved from http://scholarworks.gvsu.edu/library_presentations/55</a:t>
            </a:r>
          </a:p>
          <a:p>
            <a:pPr marL="228600" indent="-228600">
              <a:buNone/>
            </a:pPr>
            <a:r>
              <a:rPr lang="en-US" sz="1200">
                <a:solidFill>
                  <a:schemeClr val="bg2">
                    <a:lumMod val="50000"/>
                  </a:schemeClr>
                </a:solidFill>
              </a:rPr>
              <a:t>Soria, K. M., Fransen, J., &amp; Nackerud, S. (2013). Library use and undergraduate student outcomes: New evidence for students’ retention and academic success. </a:t>
            </a:r>
            <a:r>
              <a:rPr lang="en-US" sz="1200" i="1">
                <a:solidFill>
                  <a:schemeClr val="bg2">
                    <a:lumMod val="50000"/>
                  </a:schemeClr>
                </a:solidFill>
              </a:rPr>
              <a:t>Portal: Libraries and the Academy, 13</a:t>
            </a:r>
            <a:r>
              <a:rPr lang="en-US" sz="1200">
                <a:solidFill>
                  <a:schemeClr val="bg2">
                    <a:lumMod val="50000"/>
                  </a:schemeClr>
                </a:solidFill>
              </a:rPr>
              <a:t>(2), 147-164. doi:10.1353/pla.2013.0010</a:t>
            </a:r>
          </a:p>
          <a:p>
            <a:pPr marL="228600" indent="-228600">
              <a:buNone/>
            </a:pPr>
            <a:r>
              <a:rPr lang="en-US" sz="1200">
                <a:solidFill>
                  <a:schemeClr val="bg2">
                    <a:lumMod val="50000"/>
                  </a:schemeClr>
                </a:solidFill>
              </a:rPr>
              <a:t>Vance, J. M., Kirk, R., &amp; Gardner, J. G. (2012). Measuring the impact of library instruction on freshman success and persistence: A quantitative analysis. </a:t>
            </a:r>
            <a:r>
              <a:rPr lang="fr-FR" sz="1200" i="1">
                <a:solidFill>
                  <a:schemeClr val="bg2">
                    <a:lumMod val="50000"/>
                  </a:schemeClr>
                </a:solidFill>
              </a:rPr>
              <a:t>Communications in Information </a:t>
            </a:r>
            <a:r>
              <a:rPr lang="en-US" sz="1200" i="1">
                <a:solidFill>
                  <a:schemeClr val="bg2">
                    <a:lumMod val="50000"/>
                  </a:schemeClr>
                </a:solidFill>
              </a:rPr>
              <a:t>Literacy</a:t>
            </a:r>
            <a:r>
              <a:rPr lang="fr-FR" sz="1200" i="1">
                <a:solidFill>
                  <a:schemeClr val="bg2">
                    <a:lumMod val="50000"/>
                  </a:schemeClr>
                </a:solidFill>
              </a:rPr>
              <a:t>, 6</a:t>
            </a:r>
            <a:r>
              <a:rPr lang="fr-FR" sz="1200">
                <a:solidFill>
                  <a:schemeClr val="bg2">
                    <a:lumMod val="50000"/>
                  </a:schemeClr>
                </a:solidFill>
              </a:rPr>
              <a:t>(1), 49-58. </a:t>
            </a:r>
            <a:r>
              <a:rPr lang="en-US" sz="1200">
                <a:solidFill>
                  <a:schemeClr val="bg2">
                    <a:lumMod val="50000"/>
                  </a:schemeClr>
                </a:solidFill>
              </a:rPr>
              <a:t>Retrieved</a:t>
            </a:r>
            <a:r>
              <a:rPr lang="fr-FR" sz="1200">
                <a:solidFill>
                  <a:schemeClr val="bg2">
                    <a:lumMod val="50000"/>
                  </a:schemeClr>
                </a:solidFill>
              </a:rPr>
              <a:t> </a:t>
            </a:r>
            <a:r>
              <a:rPr lang="en-US" sz="1200">
                <a:solidFill>
                  <a:schemeClr val="bg2">
                    <a:lumMod val="50000"/>
                  </a:schemeClr>
                </a:solidFill>
              </a:rPr>
              <a:t>from</a:t>
            </a:r>
            <a:r>
              <a:rPr lang="fr-FR" sz="1200">
                <a:solidFill>
                  <a:schemeClr val="bg2">
                    <a:lumMod val="50000"/>
                  </a:schemeClr>
                </a:solidFill>
              </a:rPr>
              <a:t> </a:t>
            </a:r>
            <a:r>
              <a:rPr lang="en-US" sz="1200">
                <a:solidFill>
                  <a:schemeClr val="bg2">
                    <a:lumMod val="50000"/>
                  </a:schemeClr>
                </a:solidFill>
              </a:rPr>
              <a:t>http://www.comminfolit.org/index.php/cil</a:t>
            </a:r>
          </a:p>
        </p:txBody>
      </p:sp>
    </p:spTree>
    <p:extLst>
      <p:ext uri="{BB962C8B-B14F-4D97-AF65-F5344CB8AC3E}">
        <p14:creationId xmlns:p14="http://schemas.microsoft.com/office/powerpoint/2010/main" val="1865524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372D51-154F-40BC-A5FA-07BA67ED6294}"/>
              </a:ext>
            </a:extLst>
          </p:cNvPr>
          <p:cNvSpPr>
            <a:spLocks noGrp="1"/>
          </p:cNvSpPr>
          <p:nvPr>
            <p:ph idx="1"/>
          </p:nvPr>
        </p:nvSpPr>
        <p:spPr>
          <a:xfrm>
            <a:off x="153237" y="1485900"/>
            <a:ext cx="8762163" cy="1543050"/>
          </a:xfrm>
        </p:spPr>
        <p:txBody>
          <a:bodyPr/>
          <a:lstStyle/>
          <a:p>
            <a:r>
              <a:rPr lang="en-US">
                <a:solidFill>
                  <a:schemeClr val="bg2">
                    <a:lumMod val="50000"/>
                  </a:schemeClr>
                </a:solidFill>
              </a:rPr>
              <a:t>Look for other lit reviews in your field about your topic. </a:t>
            </a:r>
          </a:p>
          <a:p>
            <a:pPr lvl="1"/>
            <a:r>
              <a:rPr lang="en-US">
                <a:solidFill>
                  <a:schemeClr val="bg2">
                    <a:lumMod val="50000"/>
                  </a:schemeClr>
                </a:solidFill>
              </a:rPr>
              <a:t>Who are the “leading experts” in your field? </a:t>
            </a:r>
          </a:p>
          <a:p>
            <a:pPr lvl="2"/>
            <a:r>
              <a:rPr lang="en-US">
                <a:solidFill>
                  <a:schemeClr val="bg2">
                    <a:lumMod val="50000"/>
                  </a:schemeClr>
                </a:solidFill>
              </a:rPr>
              <a:t>Look for author’s names to be repeated in multiple lit reviews</a:t>
            </a:r>
          </a:p>
          <a:p>
            <a:pPr lvl="1"/>
            <a:r>
              <a:rPr lang="en-US">
                <a:solidFill>
                  <a:schemeClr val="bg2">
                    <a:lumMod val="50000"/>
                  </a:schemeClr>
                </a:solidFill>
              </a:rPr>
              <a:t>If using EBSCO, look at PlumX metrics</a:t>
            </a:r>
          </a:p>
        </p:txBody>
      </p:sp>
      <p:sp>
        <p:nvSpPr>
          <p:cNvPr id="6" name="Title 1">
            <a:extLst>
              <a:ext uri="{FF2B5EF4-FFF2-40B4-BE49-F238E27FC236}">
                <a16:creationId xmlns:a16="http://schemas.microsoft.com/office/drawing/2014/main" id="{64356260-C423-4ED4-8B07-5CB54A7D04FF}"/>
              </a:ext>
            </a:extLst>
          </p:cNvPr>
          <p:cNvSpPr>
            <a:spLocks noGrp="1"/>
          </p:cNvSpPr>
          <p:nvPr>
            <p:ph type="title"/>
          </p:nvPr>
        </p:nvSpPr>
        <p:spPr>
          <a:xfrm>
            <a:off x="153237" y="228600"/>
            <a:ext cx="8762163" cy="857250"/>
          </a:xfrm>
        </p:spPr>
        <p:txBody>
          <a:bodyPr/>
          <a:lstStyle/>
          <a:p>
            <a:r>
              <a:rPr lang="en-US" sz="3200"/>
              <a:t>How do I conduct research for a lit review?</a:t>
            </a:r>
          </a:p>
        </p:txBody>
      </p:sp>
    </p:spTree>
    <p:extLst>
      <p:ext uri="{BB962C8B-B14F-4D97-AF65-F5344CB8AC3E}">
        <p14:creationId xmlns:p14="http://schemas.microsoft.com/office/powerpoint/2010/main" val="4279254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372D51-154F-40BC-A5FA-07BA67ED6294}"/>
              </a:ext>
            </a:extLst>
          </p:cNvPr>
          <p:cNvSpPr>
            <a:spLocks noGrp="1"/>
          </p:cNvSpPr>
          <p:nvPr>
            <p:ph idx="1"/>
          </p:nvPr>
        </p:nvSpPr>
        <p:spPr>
          <a:xfrm>
            <a:off x="153237" y="1485900"/>
            <a:ext cx="8762163" cy="1543050"/>
          </a:xfrm>
        </p:spPr>
        <p:txBody>
          <a:bodyPr/>
          <a:lstStyle/>
          <a:p>
            <a:r>
              <a:rPr lang="en-US">
                <a:solidFill>
                  <a:schemeClr val="bg2">
                    <a:lumMod val="50000"/>
                  </a:schemeClr>
                </a:solidFill>
              </a:rPr>
              <a:t>Look for other lit reviews in your field about your topic. </a:t>
            </a:r>
          </a:p>
          <a:p>
            <a:pPr lvl="1"/>
            <a:r>
              <a:rPr lang="en-US">
                <a:solidFill>
                  <a:schemeClr val="bg2">
                    <a:lumMod val="50000"/>
                  </a:schemeClr>
                </a:solidFill>
              </a:rPr>
              <a:t>Who are the “leading experts” in your field? </a:t>
            </a:r>
          </a:p>
          <a:p>
            <a:pPr lvl="2"/>
            <a:r>
              <a:rPr lang="en-US">
                <a:solidFill>
                  <a:schemeClr val="bg2">
                    <a:lumMod val="50000"/>
                  </a:schemeClr>
                </a:solidFill>
              </a:rPr>
              <a:t>Look for author’s names to be repeated in multiple lit reviews</a:t>
            </a:r>
          </a:p>
          <a:p>
            <a:pPr lvl="1"/>
            <a:r>
              <a:rPr lang="en-US">
                <a:solidFill>
                  <a:schemeClr val="bg2">
                    <a:lumMod val="50000"/>
                  </a:schemeClr>
                </a:solidFill>
              </a:rPr>
              <a:t>If using EBSCO, look at PlumX metrics</a:t>
            </a:r>
          </a:p>
        </p:txBody>
      </p:sp>
      <p:sp>
        <p:nvSpPr>
          <p:cNvPr id="6" name="Title 1">
            <a:extLst>
              <a:ext uri="{FF2B5EF4-FFF2-40B4-BE49-F238E27FC236}">
                <a16:creationId xmlns:a16="http://schemas.microsoft.com/office/drawing/2014/main" id="{64356260-C423-4ED4-8B07-5CB54A7D04FF}"/>
              </a:ext>
            </a:extLst>
          </p:cNvPr>
          <p:cNvSpPr>
            <a:spLocks noGrp="1"/>
          </p:cNvSpPr>
          <p:nvPr>
            <p:ph type="title"/>
          </p:nvPr>
        </p:nvSpPr>
        <p:spPr>
          <a:xfrm>
            <a:off x="153237" y="228600"/>
            <a:ext cx="8762163" cy="857250"/>
          </a:xfrm>
        </p:spPr>
        <p:txBody>
          <a:bodyPr/>
          <a:lstStyle/>
          <a:p>
            <a:r>
              <a:rPr lang="en-US" sz="3200"/>
              <a:t>How do I conduct research for a lit review?</a:t>
            </a:r>
          </a:p>
        </p:txBody>
      </p:sp>
      <p:pic>
        <p:nvPicPr>
          <p:cNvPr id="8" name="Picture 7" descr="A sign on a dirt path&#10;&#10;Description generated with very high confidence">
            <a:extLst>
              <a:ext uri="{FF2B5EF4-FFF2-40B4-BE49-F238E27FC236}">
                <a16:creationId xmlns:a16="http://schemas.microsoft.com/office/drawing/2014/main" id="{60AF9C51-A901-45BB-9E46-884678C2E98A}"/>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86400" y="2789262"/>
            <a:ext cx="2895599" cy="2171699"/>
          </a:xfrm>
          <a:prstGeom prst="ellipse">
            <a:avLst/>
          </a:prstGeom>
          <a:ln w="6350" cap="rnd">
            <a:solidFill>
              <a:srgbClr val="333333"/>
            </a:solidFill>
          </a:ln>
          <a:effectLst>
            <a:outerShdw blurRad="63500" sx="102000" sy="102000" algn="ct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10" name="TextBox 9">
            <a:extLst>
              <a:ext uri="{FF2B5EF4-FFF2-40B4-BE49-F238E27FC236}">
                <a16:creationId xmlns:a16="http://schemas.microsoft.com/office/drawing/2014/main" id="{CE56D7F3-C697-471B-A0F9-F558164CEA5F}"/>
              </a:ext>
            </a:extLst>
          </p:cNvPr>
          <p:cNvSpPr txBox="1"/>
          <p:nvPr/>
        </p:nvSpPr>
        <p:spPr>
          <a:xfrm>
            <a:off x="228600" y="3333750"/>
            <a:ext cx="4248279" cy="830997"/>
          </a:xfrm>
          <a:prstGeom prst="rect">
            <a:avLst/>
          </a:prstGeom>
          <a:noFill/>
        </p:spPr>
        <p:txBody>
          <a:bodyPr wrap="none" rtlCol="0">
            <a:spAutoFit/>
          </a:bodyPr>
          <a:lstStyle/>
          <a:p>
            <a:pPr marL="342900" indent="-342900">
              <a:buFont typeface="Arial" panose="020B0604020202020204" pitchFamily="34" charset="0"/>
              <a:buChar char="•"/>
            </a:pPr>
            <a:r>
              <a:rPr lang="en-US">
                <a:solidFill>
                  <a:schemeClr val="bg2">
                    <a:lumMod val="50000"/>
                  </a:schemeClr>
                </a:solidFill>
                <a:latin typeface="+mn-lt"/>
              </a:rPr>
              <a:t>Follow the “Citation Trail”</a:t>
            </a:r>
          </a:p>
          <a:p>
            <a:endParaRPr lang="en-US"/>
          </a:p>
        </p:txBody>
      </p:sp>
    </p:spTree>
    <p:extLst>
      <p:ext uri="{BB962C8B-B14F-4D97-AF65-F5344CB8AC3E}">
        <p14:creationId xmlns:p14="http://schemas.microsoft.com/office/powerpoint/2010/main" val="2978753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9FAA-705E-4B26-B3CC-290D7848E6E1}"/>
              </a:ext>
            </a:extLst>
          </p:cNvPr>
          <p:cNvSpPr>
            <a:spLocks noGrp="1"/>
          </p:cNvSpPr>
          <p:nvPr>
            <p:ph type="title"/>
          </p:nvPr>
        </p:nvSpPr>
        <p:spPr>
          <a:xfrm>
            <a:off x="774215" y="305382"/>
            <a:ext cx="7010400" cy="857250"/>
          </a:xfrm>
        </p:spPr>
        <p:txBody>
          <a:bodyPr/>
          <a:lstStyle/>
          <a:p>
            <a:r>
              <a:rPr lang="en-US" dirty="0"/>
              <a:t>Strategy: Lit Reviews</a:t>
            </a:r>
          </a:p>
        </p:txBody>
      </p:sp>
      <p:sp>
        <p:nvSpPr>
          <p:cNvPr id="3" name="Content Placeholder 2">
            <a:extLst>
              <a:ext uri="{FF2B5EF4-FFF2-40B4-BE49-F238E27FC236}">
                <a16:creationId xmlns:a16="http://schemas.microsoft.com/office/drawing/2014/main" id="{3121DC45-F532-4695-BA12-D2367DA839EE}"/>
              </a:ext>
            </a:extLst>
          </p:cNvPr>
          <p:cNvSpPr>
            <a:spLocks noGrp="1"/>
          </p:cNvSpPr>
          <p:nvPr>
            <p:ph idx="1"/>
          </p:nvPr>
        </p:nvSpPr>
        <p:spPr>
          <a:xfrm>
            <a:off x="941157" y="1653424"/>
            <a:ext cx="6934200" cy="3086100"/>
          </a:xfrm>
        </p:spPr>
        <p:txBody>
          <a:bodyPr/>
          <a:lstStyle/>
          <a:p>
            <a:pPr algn="l"/>
            <a:r>
              <a:rPr lang="en-US" dirty="0">
                <a:solidFill>
                  <a:schemeClr val="tx1"/>
                </a:solidFill>
              </a:rPr>
              <a:t>TI Title or AB Abstract search for the terms:</a:t>
            </a:r>
          </a:p>
          <a:p>
            <a:pPr lvl="1" algn="l">
              <a:buFont typeface="Arial" panose="020B0604020202020204" pitchFamily="34" charset="0"/>
              <a:buChar char="•"/>
            </a:pPr>
            <a:r>
              <a:rPr lang="en-US" dirty="0">
                <a:solidFill>
                  <a:schemeClr val="tx1"/>
                </a:solidFill>
              </a:rPr>
              <a:t>Literature Review</a:t>
            </a:r>
          </a:p>
          <a:p>
            <a:pPr lvl="1" algn="l">
              <a:buFont typeface="Arial" panose="020B0604020202020204" pitchFamily="34" charset="0"/>
              <a:buChar char="•"/>
            </a:pPr>
            <a:r>
              <a:rPr lang="en-US" dirty="0">
                <a:solidFill>
                  <a:schemeClr val="tx1"/>
                </a:solidFill>
              </a:rPr>
              <a:t>Systematic Review</a:t>
            </a:r>
          </a:p>
          <a:p>
            <a:pPr lvl="1" algn="l">
              <a:buFont typeface="Arial" panose="020B0604020202020204" pitchFamily="34" charset="0"/>
              <a:buChar char="•"/>
            </a:pPr>
            <a:r>
              <a:rPr lang="en-US" dirty="0">
                <a:solidFill>
                  <a:schemeClr val="tx1"/>
                </a:solidFill>
              </a:rPr>
              <a:t>Systematic Literature Review</a:t>
            </a:r>
          </a:p>
          <a:p>
            <a:pPr lvl="1" algn="l">
              <a:buFont typeface="Arial" panose="020B0604020202020204" pitchFamily="34" charset="0"/>
              <a:buChar char="•"/>
            </a:pPr>
            <a:r>
              <a:rPr lang="en-US" dirty="0">
                <a:solidFill>
                  <a:schemeClr val="tx1"/>
                </a:solidFill>
              </a:rPr>
              <a:t>Meta-analysis</a:t>
            </a:r>
          </a:p>
          <a:p>
            <a:pPr lvl="1" algn="l">
              <a:buFont typeface="Arial" panose="020B0604020202020204" pitchFamily="34" charset="0"/>
              <a:buChar char="•"/>
            </a:pPr>
            <a:endParaRPr lang="en-US" dirty="0"/>
          </a:p>
        </p:txBody>
      </p:sp>
    </p:spTree>
    <p:extLst>
      <p:ext uri="{BB962C8B-B14F-4D97-AF65-F5344CB8AC3E}">
        <p14:creationId xmlns:p14="http://schemas.microsoft.com/office/powerpoint/2010/main" val="2425943100"/>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ahoma"/>
        <a:ea typeface=""/>
        <a:cs typeface=""/>
      </a:majorFont>
      <a:minorFont>
        <a:latin typeface="Futura Lt B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E228FF44CBC5448EF26EBDA0FB33EE" ma:contentTypeVersion="14" ma:contentTypeDescription="Create a new document." ma:contentTypeScope="" ma:versionID="574ba2a17be3e7a0a14bc20ea259659d">
  <xsd:schema xmlns:xsd="http://www.w3.org/2001/XMLSchema" xmlns:xs="http://www.w3.org/2001/XMLSchema" xmlns:p="http://schemas.microsoft.com/office/2006/metadata/properties" xmlns:ns2="d4b8a7e6-6d2a-4abd-8f06-6cdc0daebdae" xmlns:ns3="75e25ae6-6156-4ae8-855a-acdaab78b977" targetNamespace="http://schemas.microsoft.com/office/2006/metadata/properties" ma:root="true" ma:fieldsID="773fb0f94d7d42c7b80e43ff82aa0588" ns2:_="" ns3:_="">
    <xsd:import namespace="d4b8a7e6-6d2a-4abd-8f06-6cdc0daebdae"/>
    <xsd:import namespace="75e25ae6-6156-4ae8-855a-acdaab78b977"/>
    <xsd:element name="properties">
      <xsd:complexType>
        <xsd:sequence>
          <xsd:element name="documentManagement">
            <xsd:complexType>
              <xsd:all>
                <xsd:element ref="ns2:Link_x0020_to_x0020_EBSCO_x0020_Record" minOccurs="0"/>
                <xsd:element ref="ns3:SharedWithUsers" minOccurs="0"/>
                <xsd:element ref="ns3:SharedWithDetails" minOccurs="0"/>
                <xsd:element ref="ns2:MediaServiceMetadata" minOccurs="0"/>
                <xsd:element ref="ns2:MediaServiceFastMetadata" minOccurs="0"/>
                <xsd:element ref="ns2:MediaServiceDateTaken" minOccurs="0"/>
                <xsd:element ref="ns2:MediaServiceAutoTags" minOccurs="0"/>
                <xsd:element ref="ns2:MediaServiceOCR" minOccurs="0"/>
                <xsd:element ref="ns2:Link_x0020_to_x0020_EBSCO_x0020_record0" minOccurs="0"/>
                <xsd:element ref="ns2:MediaServiceEventHashCode" minOccurs="0"/>
                <xsd:element ref="ns2:MediaServiceGenerationTime" minOccurs="0"/>
                <xsd:element ref="ns2:MediaServiceAutoKeyPoints" minOccurs="0"/>
                <xsd:element ref="ns2:MediaServiceKeyPoints" minOccurs="0"/>
                <xsd:element ref="ns2:LinktoEbook_x0028_Proquest_x002c_Sage_x002c_etc_x0029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b8a7e6-6d2a-4abd-8f06-6cdc0daebdae" elementFormDefault="qualified">
    <xsd:import namespace="http://schemas.microsoft.com/office/2006/documentManagement/types"/>
    <xsd:import namespace="http://schemas.microsoft.com/office/infopath/2007/PartnerControls"/>
    <xsd:element name="Link_x0020_to_x0020_EBSCO_x0020_Record" ma:index="8" nillable="true" ma:displayName="Link to Article Details" ma:format="Hyperlink" ma:internalName="Link_x0020_to_x0020_EBSCO_x0020_Record">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Link_x0020_to_x0020_EBSCO_x0020_record0" ma:index="16" nillable="true" ma:displayName="Link to EBSCO record" ma:format="Hyperlink" ma:internalName="Link_x0020_to_x0020_EBSCO_x0020_record0">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LinktoEbook_x0028_Proquest_x002c_Sage_x002c_etc_x0029_" ma:index="21" nillable="true" ma:displayName="Link to Ebook (Proquest, Sage, etc)" ma:description="use for non-ebsco ebook links" ma:format="Hyperlink" ma:internalName="LinktoEbook_x0028_Proquest_x002c_Sage_x002c_etc_x0029_">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5e25ae6-6156-4ae8-855a-acdaab78b977"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ink_x0020_to_x0020_EBSCO_x0020_Record xmlns="d4b8a7e6-6d2a-4abd-8f06-6cdc0daebdae">
      <Url xsi:nil="true"/>
      <Description xsi:nil="true"/>
    </Link_x0020_to_x0020_EBSCO_x0020_Record>
    <Link_x0020_to_x0020_EBSCO_x0020_record0 xmlns="d4b8a7e6-6d2a-4abd-8f06-6cdc0daebdae">
      <Url xsi:nil="true"/>
      <Description xsi:nil="true"/>
    </Link_x0020_to_x0020_EBSCO_x0020_record0>
    <LinktoEbook_x0028_Proquest_x002c_Sage_x002c_etc_x0029_ xmlns="d4b8a7e6-6d2a-4abd-8f06-6cdc0daebdae">
      <Url xsi:nil="true"/>
      <Description xsi:nil="true"/>
    </LinktoEbook_x0028_Proquest_x002c_Sage_x002c_etc_x0029_>
  </documentManagement>
</p:properties>
</file>

<file path=customXml/itemProps1.xml><?xml version="1.0" encoding="utf-8"?>
<ds:datastoreItem xmlns:ds="http://schemas.openxmlformats.org/officeDocument/2006/customXml" ds:itemID="{DB560169-BCC9-4D83-A62A-6D0F524FB7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b8a7e6-6d2a-4abd-8f06-6cdc0daebdae"/>
    <ds:schemaRef ds:uri="75e25ae6-6156-4ae8-855a-acdaab78b9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DC64474-E573-4B7C-9795-0D9394EDE526}">
  <ds:schemaRefs>
    <ds:schemaRef ds:uri="http://schemas.microsoft.com/sharepoint/v3/contenttype/forms"/>
  </ds:schemaRefs>
</ds:datastoreItem>
</file>

<file path=customXml/itemProps3.xml><?xml version="1.0" encoding="utf-8"?>
<ds:datastoreItem xmlns:ds="http://schemas.openxmlformats.org/officeDocument/2006/customXml" ds:itemID="{8D54F1C1-040D-4A04-8D6D-29389C3EF48B}">
  <ds:schemaRefs>
    <ds:schemaRef ds:uri="http://schemas.openxmlformats.org/package/2006/metadata/core-properties"/>
    <ds:schemaRef ds:uri="http://purl.org/dc/terms/"/>
    <ds:schemaRef ds:uri="http://schemas.microsoft.com/office/2006/documentManagement/types"/>
    <ds:schemaRef ds:uri="http://purl.org/dc/dcmitype/"/>
    <ds:schemaRef ds:uri="http://purl.org/dc/elements/1.1/"/>
    <ds:schemaRef ds:uri="http://schemas.microsoft.com/office/2006/metadata/properties"/>
    <ds:schemaRef ds:uri="75e25ae6-6156-4ae8-855a-acdaab78b977"/>
    <ds:schemaRef ds:uri="http://schemas.microsoft.com/office/infopath/2007/PartnerControls"/>
    <ds:schemaRef ds:uri="d4b8a7e6-6d2a-4abd-8f06-6cdc0daebda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2456</TotalTime>
  <Words>2624</Words>
  <Application>Microsoft Office PowerPoint</Application>
  <PresentationFormat>On-screen Show (16:9)</PresentationFormat>
  <Paragraphs>312</Paragraphs>
  <Slides>61</Slides>
  <Notes>9</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Courier New</vt:lpstr>
      <vt:lpstr>Futura Lt BT</vt:lpstr>
      <vt:lpstr>Gill Sans</vt:lpstr>
      <vt:lpstr>Tahoma</vt:lpstr>
      <vt:lpstr>Times New Roman</vt:lpstr>
      <vt:lpstr>Wingdings</vt:lpstr>
      <vt:lpstr>Default Design</vt:lpstr>
      <vt:lpstr>GRAD 695:  How to conduct Research for a Lit Review</vt:lpstr>
      <vt:lpstr>Librarians</vt:lpstr>
      <vt:lpstr>Agenda</vt:lpstr>
      <vt:lpstr>What is a Literature Review?</vt:lpstr>
      <vt:lpstr>What is a Literature Review?</vt:lpstr>
      <vt:lpstr>How do I conduct research for a lit review?</vt:lpstr>
      <vt:lpstr>How do I conduct research for a lit review?</vt:lpstr>
      <vt:lpstr>How do I conduct research for a lit review?</vt:lpstr>
      <vt:lpstr>Strategy: Lit Reviews</vt:lpstr>
      <vt:lpstr>Strategy: Lit Reviews</vt:lpstr>
      <vt:lpstr>PowerPoint Presentation</vt:lpstr>
      <vt:lpstr>PowerPoint Presentation</vt:lpstr>
      <vt:lpstr>PowerPoint Presentation</vt:lpstr>
      <vt:lpstr>PowerPoint Presentation</vt:lpstr>
      <vt:lpstr>PowerPoint Presentation</vt:lpstr>
      <vt:lpstr>PowerPoint Presentation</vt:lpstr>
      <vt:lpstr>Strategy: Academic Studies </vt:lpstr>
      <vt:lpstr>Searching</vt:lpstr>
      <vt:lpstr>How do you know when you’ve finished searching?</vt:lpstr>
      <vt:lpstr>How do you know when you’ve finished searching?</vt:lpstr>
      <vt:lpstr>How do you know when you’ve finished searching?</vt:lpstr>
      <vt:lpstr>How do you know when you’ve finished searching?</vt:lpstr>
      <vt:lpstr>Synthesizing</vt:lpstr>
      <vt:lpstr>Research Question:</vt:lpstr>
      <vt:lpstr>How do academic libraries contribute to undergraduate student retention?</vt:lpstr>
      <vt:lpstr>The literature says . . .</vt:lpstr>
      <vt:lpstr>The literature says . . .</vt:lpstr>
      <vt:lpstr>The literature says . . .</vt:lpstr>
      <vt:lpstr>The literature says . . .</vt:lpstr>
      <vt:lpstr>Let’s try synthesizing a couple sentences together!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Google Scholar?</vt:lpstr>
      <vt:lpstr>Why NOT Google Scholar?</vt:lpstr>
      <vt:lpstr>Google Scholar and the HU Library</vt:lpstr>
      <vt:lpstr>PowerPoint Presentation</vt:lpstr>
      <vt:lpstr>PowerPoint Presentation</vt:lpstr>
      <vt:lpstr>You may encounter the old login system</vt:lpstr>
      <vt:lpstr>http://library.harrisburgu.edu/home </vt:lpstr>
      <vt:lpstr>Locating Books and Journal Articles</vt:lpstr>
      <vt:lpstr>Accessing Databases by Topic</vt:lpstr>
      <vt:lpstr>All Databases – A-Z or by Program</vt:lpstr>
      <vt:lpstr>Searching Ebsco Discovery Service (EDS)</vt:lpstr>
      <vt:lpstr>Search Fields</vt:lpstr>
      <vt:lpstr>Search Tips</vt:lpstr>
      <vt:lpstr>Filtering Search Results</vt:lpstr>
      <vt:lpstr>EBSCO Account</vt:lpstr>
      <vt:lpstr>Strategy: Keywords</vt:lpstr>
      <vt:lpstr>PowerPoint Presentation</vt:lpstr>
      <vt:lpstr>PowerPoint Presentation</vt:lpstr>
      <vt:lpstr>PowerPoint Presentation</vt:lpstr>
      <vt:lpstr>Library Services for Grad Students</vt:lpstr>
      <vt:lpstr>Writing Services</vt:lpstr>
      <vt:lpstr>Questions?</vt:lpstr>
      <vt:lpstr>References</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Harrisburg University of Science and Technology</dc:title>
  <dc:creator>Dave Taylor</dc:creator>
  <cp:lastModifiedBy>Laura Wukovitz</cp:lastModifiedBy>
  <cp:revision>14</cp:revision>
  <dcterms:created xsi:type="dcterms:W3CDTF">2006-09-27T12:30:35Z</dcterms:created>
  <dcterms:modified xsi:type="dcterms:W3CDTF">2021-07-21T13:22:11Z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0x0101003CE228FF44CBC5448EF26EBDA0FB33EE</vt:lpwstr>
  </property>
</Properties>
</file>